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sldIdLst>
    <p:sldId id="256" r:id="rId5"/>
    <p:sldId id="268" r:id="rId6"/>
    <p:sldId id="264" r:id="rId7"/>
    <p:sldId id="265" r:id="rId8"/>
    <p:sldId id="269" r:id="rId9"/>
    <p:sldId id="270" r:id="rId10"/>
    <p:sldId id="271" r:id="rId11"/>
    <p:sldId id="272" r:id="rId12"/>
    <p:sldId id="273" r:id="rId13"/>
    <p:sldId id="274" r:id="rId14"/>
    <p:sldId id="262" r:id="rId15"/>
    <p:sldId id="275" r:id="rId16"/>
    <p:sldId id="258" r:id="rId17"/>
    <p:sldId id="276" r:id="rId18"/>
  </p:sldIdLst>
  <p:sldSz cx="12192000" cy="6858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alibri Light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0" autoAdjust="0"/>
    <p:restoredTop sz="94660"/>
  </p:normalViewPr>
  <p:slideViewPr>
    <p:cSldViewPr snapToGrid="0">
      <p:cViewPr>
        <p:scale>
          <a:sx n="70" d="100"/>
          <a:sy n="70" d="100"/>
        </p:scale>
        <p:origin x="-396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47:2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7251 0 0,'0'0'190'0'0,"0"0"-137"0"0,0 0-8 0 0,0 0 76 0 0,0 0 63 0 0,0 0 77 0 0,0 0 19 0 0,0 0-82 0 0,0 0-86 0 0,0 0-75 0 0,0 0-61 0 0,0 0-107 0 0,0 0-205 0 0,0 0-320 0 0,0 0-507 0 0,0 0-601 0 0,-2 0-234 0 0,-6 0-198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3:29:5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2561,'0'6'272,"-7"-6"-272,14-9-192,-7 9-96,0 6 32,0-3 240,-7-6 0,7 3-48,0 3-256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26T18:44:0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 5763 0 0,'0'0'704'0'0,"0"0"-384"0"0,0 0-96 0 0,0 0-64 0 0,-18-14-80 0 0,12 14-64 0 0,6 0-48 0 0,-6 0-1040 0 0,-1 0-2866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9:5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 9492 0 0,'0'0'112'0'0,"-48"-5"-512"0"0,36 5-80 0 0,12 0 384 0 0,0 0 16 0 0,0 0-881 0 0,0 0-2832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8116 0 0,'0'0'128'0'0,"0"0"-608"0"0,0 0 47 0 0,0 0 209 0 0,-60 10-1088 0 0,36-10-2258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3442 0 0,'0'0'896'0'0,"0"0"-672"0"0,0 0 336 0 0,0 0 97 0 0,0 0-49 0 0,0 0-16 0 0,0 0-128 0 0,0 0-143 0 0,0 0-145 0 0,-12 0-144 0 0,12 0-144 0 0,-12 0-353 0 0,1 0-1103 0 0,-1 0-2498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1:1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9204 0 0,'0'0'-624'0'0,"0"0"-2017"0"0,0 0-977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26T18:44:0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 5763 0 0,'0'0'704'0'0,"0"0"-384"0"0,0 0-96 0 0,0 0-64 0 0,-18-14-80 0 0,12 14-64 0 0,6 0-48 0 0,-6 0-1040 0 0,-1 0-2866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4946 0 0,'0'0'-1184'0'0,"0"0"-1281"0"0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3:29:4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4146,'0'12'784,"-9"-18"-624,15 12-16,-12-12-16,6-3 49,6 15-49,-12-6-112,6 6-16,0-6-32,9 0-16,-9-12-209,4 12-383,-4-6-112,0-6-113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3:29:4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4146,'0'12'784,"-9"-18"-624,15 12-16,-12-12-16,6-3 49,6 15-49,-12-6-112,6 6-16,0-6-32,9 0-16,-9-12-209,4 12-383,-4-6-112,0-6-113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3:29:5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2673,'0'9'576,"-4"-9"-303,4 0-145,-6-9-96,12 9-32,-6 6 16,4-9 0,-8 3 0,8-6-16,-8 12-16,8-9-192,-4 6-193,0-9 17,-4 0-272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3:29:5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2561,'0'6'272,"-7"-6"-272,14-9-192,-7 9-96,0 6 32,0-3 240,-7-6 0,7 3-48,0 3-256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9:5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 9492 0 0,'0'0'112'0'0,"-48"-5"-512"0"0,36 5-80 0 0,12 0 384 0 0,0 0 16 0 0,0 0-881 0 0,0 0-2832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8116 0 0,'0'0'128'0'0,"0"0"-608"0"0,0 0 47 0 0,0 0 209 0 0,-60 10-1088 0 0,36-10-2258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3442 0 0,'0'0'896'0'0,"0"0"-672"0"0,0 0 336 0 0,0 0 97 0 0,0 0-49 0 0,0 0-16 0 0,0 0-128 0 0,0 0-143 0 0,0 0-145 0 0,-12 0-144 0 0,12 0-144 0 0,-12 0-353 0 0,1 0-1103 0 0,-1 0-2498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1:1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9204 0 0,'0'0'-624'0'0,"0"0"-2017"0"0,0 0-977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4946 0 0,'0'0'-1184'0'0,"0"0"-1281"0"0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47:2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7251 0 0,'0'0'190'0'0,"0"0"-137"0"0,0 0-8 0 0,0 0 76 0 0,0 0 63 0 0,0 0 77 0 0,0 0 19 0 0,0 0-82 0 0,0 0-86 0 0,0 0-75 0 0,0 0-61 0 0,0 0-107 0 0,0 0-205 0 0,0 0-320 0 0,0 0-507 0 0,0 0-601 0 0,-2 0-234 0 0,-6 0-198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3:29:5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2673,'0'9'576,"-4"-9"-303,4 0-145,-6-9-96,12 9-32,-6 6 16,4-9 0,-8 3 0,8-6-16,-8 12-16,8-9-192,-4 6-193,0-9 17,-4 0-272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3:29:5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2561,'0'6'272,"-7"-6"-272,14-9-192,-7 9-96,0 6 32,0-3 240,-7-6 0,7 3-48,0 3-256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4946 0 0,'0'0'-1184'0'0,"0"0"-1281"0"0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26T18:44:0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 5763 0 0,'0'0'704'0'0,"0"0"-384"0"0,0 0-96 0 0,0 0-64 0 0,-18-14-80 0 0,12 14-64 0 0,6 0-48 0 0,-6 0-1040 0 0,-1 0-2866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3:29:4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4146,'0'12'784,"-9"-18"-624,15 12-16,-12-12-16,6-3 49,6 15-49,-12-6-112,6 6-16,0-6-32,9 0-16,-9-12-209,4 12-383,-4-6-112,0-6-113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3:29:5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2673,'0'9'576,"-4"-9"-303,4 0-145,-6-9-96,12 9-32,-6 6 16,4-9 0,-8 3 0,8-6-16,-8 12-16,8-9-192,-4 6-193,0-9 17,-4 0-272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60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98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28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70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81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8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71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6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7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29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6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9071F-6DA1-4BE9-BACF-38BD845533FB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8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customXml" Target="../ink/ink18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ustomXml" Target="../ink/ink20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customXml" Target="../ink/ink22.xml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customXml" Target="../ink/ink23.xml"/><Relationship Id="rId10" Type="http://schemas.openxmlformats.org/officeDocument/2006/relationships/customXml" Target="../ink/ink25.xml"/><Relationship Id="rId4" Type="http://schemas.openxmlformats.org/officeDocument/2006/relationships/image" Target="../media/image70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5" Type="http://schemas.openxmlformats.org/officeDocument/2006/relationships/customXml" Target="../ink/ink2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ustomXml" Target="../ink/ink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customXml" Target="../ink/ink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ustomXml" Target="../ink/ink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customXml" Target="../ink/ink12.xml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customXml" Target="../ink/ink13.xml"/><Relationship Id="rId10" Type="http://schemas.openxmlformats.org/officeDocument/2006/relationships/customXml" Target="../ink/ink15.xml"/><Relationship Id="rId4" Type="http://schemas.openxmlformats.org/officeDocument/2006/relationships/image" Target="../media/image70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35C85B4C-2C4E-4D01-9E7F-DFAADB276C84}"/>
                  </a:ext>
                </a:extLst>
              </p14:cNvPr>
              <p14:cNvContentPartPr/>
              <p14:nvPr/>
            </p14:nvContentPartPr>
            <p14:xfrm>
              <a:off x="3184566" y="2471186"/>
              <a:ext cx="39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5C85B4C-2C4E-4D01-9E7F-DFAADB276C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5926" y="2462546"/>
                <a:ext cx="216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71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9D3BE001-A761-4104-95B1-EAFE0772514B}"/>
                  </a:ext>
                </a:extLst>
              </p14:cNvPr>
              <p14:cNvContentPartPr/>
              <p14:nvPr/>
            </p14:nvContentPartPr>
            <p14:xfrm>
              <a:off x="7890207" y="124925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D3BE001-A761-4104-95B1-EAFE07725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567" y="1240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9 Rectángulo"/>
          <p:cNvSpPr/>
          <p:nvPr/>
        </p:nvSpPr>
        <p:spPr>
          <a:xfrm>
            <a:off x="2078851" y="653170"/>
            <a:ext cx="4913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800" b="1" dirty="0">
                <a:solidFill>
                  <a:schemeClr val="accent3">
                    <a:lumMod val="50000"/>
                  </a:schemeClr>
                </a:solidFill>
              </a:rPr>
              <a:t>¿SE MANTIENE LA </a:t>
            </a:r>
            <a:r>
              <a:rPr lang="es-GT" sz="2800" b="1" dirty="0" smtClean="0">
                <a:solidFill>
                  <a:schemeClr val="accent3">
                    <a:lumMod val="50000"/>
                  </a:schemeClr>
                </a:solidFill>
              </a:rPr>
              <a:t>ESPERANZA?</a:t>
            </a:r>
            <a:endParaRPr lang="es-GT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8" b="30172"/>
          <a:stretch/>
        </p:blipFill>
        <p:spPr>
          <a:xfrm>
            <a:off x="2172639" y="1443789"/>
            <a:ext cx="7922418" cy="4186990"/>
          </a:xfrm>
        </p:spPr>
      </p:pic>
    </p:spTree>
    <p:extLst>
      <p:ext uri="{BB962C8B-B14F-4D97-AF65-F5344CB8AC3E}">
        <p14:creationId xmlns:p14="http://schemas.microsoft.com/office/powerpoint/2010/main" val="9186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CEE7E4D5-51E1-457A-91D5-269D51993D93}"/>
                  </a:ext>
                </a:extLst>
              </p14:cNvPr>
              <p14:cNvContentPartPr/>
              <p14:nvPr/>
            </p14:nvContentPartPr>
            <p14:xfrm>
              <a:off x="8102357" y="4050249"/>
              <a:ext cx="5040" cy="1224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CEE7E4D5-51E1-457A-91D5-269D51993D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3717" y="4041249"/>
                <a:ext cx="22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="" xmlns:a16="http://schemas.microsoft.com/office/drawing/2014/main" id="{C4534A80-7300-4FD4-9FCE-2E1C39883CE3}"/>
                  </a:ext>
                </a:extLst>
              </p14:cNvPr>
              <p14:cNvContentPartPr/>
              <p14:nvPr/>
            </p14:nvContentPartPr>
            <p14:xfrm>
              <a:off x="5128037" y="2970249"/>
              <a:ext cx="3960" cy="684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C4534A80-7300-4FD4-9FCE-2E1C39883C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19397" y="2961249"/>
                <a:ext cx="216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Entrada de lápiz 5">
                <a:extLst>
                  <a:ext uri="{FF2B5EF4-FFF2-40B4-BE49-F238E27FC236}">
                    <a16:creationId xmlns="" xmlns:a16="http://schemas.microsoft.com/office/drawing/2014/main" id="{DBEB6986-24F1-4851-ACD9-A742084FB19E}"/>
                  </a:ext>
                </a:extLst>
              </p14:cNvPr>
              <p14:cNvContentPartPr/>
              <p14:nvPr/>
            </p14:nvContentPartPr>
            <p14:xfrm>
              <a:off x="5614037" y="2642289"/>
              <a:ext cx="2880" cy="360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DBEB6986-24F1-4851-ACD9-A742084FB1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5037" y="2633289"/>
                <a:ext cx="20520" cy="212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032DB861-7E02-4EA4-8E16-ADC01B4B19D9}"/>
              </a:ext>
            </a:extLst>
          </p:cNvPr>
          <p:cNvSpPr txBox="1">
            <a:spLocks/>
          </p:cNvSpPr>
          <p:nvPr/>
        </p:nvSpPr>
        <p:spPr>
          <a:xfrm>
            <a:off x="2188519" y="1491917"/>
            <a:ext cx="4019776" cy="24730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“Los </a:t>
            </a:r>
            <a:r>
              <a:rPr lang="es-GT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pueblos indígenas manejan grandes </a:t>
            </a:r>
            <a:r>
              <a:rPr lang="es-GT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superficies de </a:t>
            </a:r>
            <a:r>
              <a:rPr lang="es-GT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las zonas más diversas del planeta. </a:t>
            </a:r>
            <a:r>
              <a:rPr lang="es-GT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Pero también son quienes reciben </a:t>
            </a:r>
            <a:r>
              <a:rPr lang="es-GT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los mayores </a:t>
            </a:r>
            <a:r>
              <a:rPr lang="es-GT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efectos dañinos de </a:t>
            </a:r>
            <a:r>
              <a:rPr lang="es-GT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este modelo de desarrollo económico global</a:t>
            </a:r>
            <a:r>
              <a:rPr lang="es-GT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."</a:t>
            </a:r>
            <a:endParaRPr lang="en-GB" sz="1050" b="1" spc="3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511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5E15568-2AB1-40F8-9954-851A0EDFB4E2}"/>
              </a:ext>
            </a:extLst>
          </p:cNvPr>
          <p:cNvSpPr/>
          <p:nvPr/>
        </p:nvSpPr>
        <p:spPr>
          <a:xfrm>
            <a:off x="1912601" y="1383594"/>
            <a:ext cx="3538922" cy="405386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DA4F297F-FC87-4764-B500-8146954437E8}"/>
                  </a:ext>
                </a:extLst>
              </p14:cNvPr>
              <p14:cNvContentPartPr/>
              <p14:nvPr/>
            </p14:nvContentPartPr>
            <p14:xfrm>
              <a:off x="2211927" y="-405305"/>
              <a:ext cx="21960" cy="21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DA4F297F-FC87-4764-B500-8146954437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2927" y="-414305"/>
                <a:ext cx="396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="" xmlns:a16="http://schemas.microsoft.com/office/drawing/2014/main" id="{6B017F10-A15F-4718-8581-2145625ED06A}"/>
                  </a:ext>
                </a:extLst>
              </p14:cNvPr>
              <p14:cNvContentPartPr/>
              <p14:nvPr/>
            </p14:nvContentPartPr>
            <p14:xfrm>
              <a:off x="9833127" y="3695455"/>
              <a:ext cx="30600" cy="39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6B017F10-A15F-4718-8581-2145625ED0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24487" y="3686815"/>
                <a:ext cx="482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Entrada de lápiz 5">
                <a:extLst>
                  <a:ext uri="{FF2B5EF4-FFF2-40B4-BE49-F238E27FC236}">
                    <a16:creationId xmlns="" xmlns:a16="http://schemas.microsoft.com/office/drawing/2014/main" id="{1724ED91-8B30-462A-9155-D0BFD5089970}"/>
                  </a:ext>
                </a:extLst>
              </p14:cNvPr>
              <p14:cNvContentPartPr/>
              <p14:nvPr/>
            </p14:nvContentPartPr>
            <p14:xfrm>
              <a:off x="8345967" y="3197575"/>
              <a:ext cx="1764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1724ED91-8B30-462A-9155-D0BFD50899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37327" y="3188935"/>
                <a:ext cx="35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Entrada de lápiz 7">
                <a:extLst>
                  <a:ext uri="{FF2B5EF4-FFF2-40B4-BE49-F238E27FC236}">
                    <a16:creationId xmlns="" xmlns:a16="http://schemas.microsoft.com/office/drawing/2014/main" id="{39EB9D44-C2A9-4B33-868C-4CD4E93ED45A}"/>
                  </a:ext>
                </a:extLst>
              </p14:cNvPr>
              <p14:cNvContentPartPr/>
              <p14:nvPr/>
            </p14:nvContentPartPr>
            <p14:xfrm>
              <a:off x="10013847" y="2961415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39EB9D44-C2A9-4B33-868C-4CD4E93ED4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04847" y="29524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7ECED8BA-607D-4836-ABF0-0747267E8D8C}"/>
              </a:ext>
            </a:extLst>
          </p:cNvPr>
          <p:cNvSpPr txBox="1">
            <a:spLocks/>
          </p:cNvSpPr>
          <p:nvPr/>
        </p:nvSpPr>
        <p:spPr>
          <a:xfrm>
            <a:off x="6308556" y="2726657"/>
            <a:ext cx="4182979" cy="17856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i="1" dirty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s-GT" i="1" dirty="0" smtClean="0">
                <a:solidFill>
                  <a:schemeClr val="accent3">
                    <a:lumMod val="50000"/>
                  </a:schemeClr>
                </a:solidFill>
              </a:rPr>
              <a:t>La conservación </a:t>
            </a:r>
            <a:r>
              <a:rPr lang="es-GT" i="1" dirty="0">
                <a:solidFill>
                  <a:schemeClr val="accent3">
                    <a:lumMod val="50000"/>
                  </a:schemeClr>
                </a:solidFill>
              </a:rPr>
              <a:t>no es un lujo, sino una necesidad</a:t>
            </a:r>
            <a:r>
              <a:rPr lang="es-GT" i="1" dirty="0" smtClean="0">
                <a:solidFill>
                  <a:schemeClr val="accent3">
                    <a:lumMod val="50000"/>
                  </a:schemeClr>
                </a:solidFill>
              </a:rPr>
              <a:t>” </a:t>
            </a:r>
            <a:endParaRPr lang="en-GB" sz="2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4 Marcador de contenido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23923" r="52622" b="39235"/>
          <a:stretch/>
        </p:blipFill>
        <p:spPr>
          <a:xfrm>
            <a:off x="1827961" y="1383594"/>
            <a:ext cx="4288091" cy="41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0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DF109836-A1FD-4510-8B96-56894277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536" y="293916"/>
            <a:ext cx="7082452" cy="1325563"/>
          </a:xfrm>
        </p:spPr>
        <p:txBody>
          <a:bodyPr>
            <a:normAutofit fontScale="90000"/>
          </a:bodyPr>
          <a:lstStyle/>
          <a:p>
            <a:r>
              <a:rPr lang="en-GB" sz="4800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RECURSOS ADICIONALES </a:t>
            </a:r>
            <a:endParaRPr lang="en-GB" sz="2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9D3BE001-A761-4104-95B1-EAFE0772514B}"/>
                  </a:ext>
                </a:extLst>
              </p14:cNvPr>
              <p14:cNvContentPartPr/>
              <p14:nvPr/>
            </p14:nvContentPartPr>
            <p14:xfrm>
              <a:off x="7890207" y="124925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D3BE001-A761-4104-95B1-EAFE07725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567" y="1240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5 Rectángulo"/>
          <p:cNvSpPr/>
          <p:nvPr/>
        </p:nvSpPr>
        <p:spPr>
          <a:xfrm>
            <a:off x="1676399" y="1702656"/>
            <a:ext cx="7996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GT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Video</a:t>
            </a: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: Documental “El Dios de las maravillas” (2008, director: </a:t>
            </a:r>
            <a:r>
              <a:rPr lang="es-GT" sz="2400" dirty="0" err="1">
                <a:solidFill>
                  <a:schemeClr val="accent3">
                    <a:lumMod val="50000"/>
                  </a:schemeClr>
                </a:solidFill>
              </a:rPr>
              <a:t>Jim</a:t>
            </a: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GT" sz="2400" dirty="0" err="1" smtClean="0">
                <a:solidFill>
                  <a:schemeClr val="accent3">
                    <a:lumMod val="50000"/>
                  </a:schemeClr>
                </a:solidFill>
              </a:rPr>
              <a:t>Tetlow</a:t>
            </a: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endParaRPr lang="es-GT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Video</a:t>
            </a: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: Biodiversidad (de </a:t>
            </a:r>
            <a:r>
              <a:rPr lang="es-GT" sz="2400" dirty="0" err="1">
                <a:solidFill>
                  <a:schemeClr val="accent3">
                    <a:lumMod val="50000"/>
                  </a:schemeClr>
                </a:solidFill>
              </a:rPr>
              <a:t>WissensWerte</a:t>
            </a: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 e-</a:t>
            </a:r>
            <a:r>
              <a:rPr lang="es-GT" sz="2400" dirty="0" err="1">
                <a:solidFill>
                  <a:schemeClr val="accent3">
                    <a:lumMod val="50000"/>
                  </a:schemeClr>
                </a:solidFill>
              </a:rPr>
              <a:t>politik.de</a:t>
            </a: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 Alemania, producido por </a:t>
            </a: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EDEOS)</a:t>
            </a:r>
          </a:p>
          <a:p>
            <a:pPr marL="342900" indent="-342900">
              <a:buFont typeface="Arial" pitchFamily="34" charset="0"/>
              <a:buChar char="•"/>
            </a:pPr>
            <a:endParaRPr lang="es-GT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Video</a:t>
            </a: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: Documental “El estado del planeta 1” (de David </a:t>
            </a:r>
            <a:r>
              <a:rPr lang="es-GT" sz="2400" dirty="0" err="1">
                <a:solidFill>
                  <a:schemeClr val="accent3">
                    <a:lumMod val="50000"/>
                  </a:schemeClr>
                </a:solidFill>
              </a:rPr>
              <a:t>Attenborough</a:t>
            </a: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s-GT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7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35C85B4C-2C4E-4D01-9E7F-DFAADB276C84}"/>
                  </a:ext>
                </a:extLst>
              </p14:cNvPr>
              <p14:cNvContentPartPr/>
              <p14:nvPr/>
            </p14:nvContentPartPr>
            <p14:xfrm>
              <a:off x="3184566" y="2471186"/>
              <a:ext cx="39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5C85B4C-2C4E-4D01-9E7F-DFAADB276C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5926" y="2462546"/>
                <a:ext cx="216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741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A120EF87-204C-4F9C-B2BC-5D3C336D279F}"/>
              </a:ext>
            </a:extLst>
          </p:cNvPr>
          <p:cNvSpPr txBox="1">
            <a:spLocks/>
          </p:cNvSpPr>
          <p:nvPr/>
        </p:nvSpPr>
        <p:spPr>
          <a:xfrm>
            <a:off x="3048478" y="2972171"/>
            <a:ext cx="6263965" cy="132556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SESIÓN 1</a:t>
            </a:r>
          </a:p>
          <a:p>
            <a:pPr algn="ctr"/>
            <a:endParaRPr lang="en-GB" sz="4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GB" sz="4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LA DIVERSIDAD CREADA Y EL ESTADO ACTUAL DEL AMBIENTE </a:t>
            </a:r>
            <a:endParaRPr lang="en-GB" sz="2000" b="1" spc="3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5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CEE7E4D5-51E1-457A-91D5-269D51993D93}"/>
                  </a:ext>
                </a:extLst>
              </p14:cNvPr>
              <p14:cNvContentPartPr/>
              <p14:nvPr/>
            </p14:nvContentPartPr>
            <p14:xfrm>
              <a:off x="8102357" y="4050249"/>
              <a:ext cx="5040" cy="1224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CEE7E4D5-51E1-457A-91D5-269D51993D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3717" y="4041249"/>
                <a:ext cx="22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="" xmlns:a16="http://schemas.microsoft.com/office/drawing/2014/main" id="{C4534A80-7300-4FD4-9FCE-2E1C39883CE3}"/>
                  </a:ext>
                </a:extLst>
              </p14:cNvPr>
              <p14:cNvContentPartPr/>
              <p14:nvPr/>
            </p14:nvContentPartPr>
            <p14:xfrm>
              <a:off x="5128037" y="2970249"/>
              <a:ext cx="3960" cy="684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C4534A80-7300-4FD4-9FCE-2E1C39883C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19397" y="2961249"/>
                <a:ext cx="216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Entrada de lápiz 5">
                <a:extLst>
                  <a:ext uri="{FF2B5EF4-FFF2-40B4-BE49-F238E27FC236}">
                    <a16:creationId xmlns="" xmlns:a16="http://schemas.microsoft.com/office/drawing/2014/main" id="{DBEB6986-24F1-4851-ACD9-A742084FB19E}"/>
                  </a:ext>
                </a:extLst>
              </p14:cNvPr>
              <p14:cNvContentPartPr/>
              <p14:nvPr/>
            </p14:nvContentPartPr>
            <p14:xfrm>
              <a:off x="5614037" y="2642289"/>
              <a:ext cx="2880" cy="360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DBEB6986-24F1-4851-ACD9-A742084FB1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5037" y="2633289"/>
                <a:ext cx="20520" cy="212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032DB861-7E02-4EA4-8E16-ADC01B4B19D9}"/>
              </a:ext>
            </a:extLst>
          </p:cNvPr>
          <p:cNvSpPr txBox="1">
            <a:spLocks/>
          </p:cNvSpPr>
          <p:nvPr/>
        </p:nvSpPr>
        <p:spPr>
          <a:xfrm>
            <a:off x="1536628" y="1059271"/>
            <a:ext cx="6001723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3200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LA MARAVILLOSA DIVERSIDAD </a:t>
            </a:r>
            <a:r>
              <a:rPr lang="es-GT" sz="3200" b="1" spc="3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Y </a:t>
            </a:r>
            <a:r>
              <a:rPr lang="es-GT" sz="3200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SU SINCRONÍA</a:t>
            </a:r>
            <a:endParaRPr lang="en-GB" sz="3200" b="1" spc="3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 txBox="1">
            <a:spLocks/>
          </p:cNvSpPr>
          <p:nvPr/>
        </p:nvSpPr>
        <p:spPr>
          <a:xfrm>
            <a:off x="1828918" y="3157226"/>
            <a:ext cx="5465271" cy="30310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dirty="0" smtClean="0">
                <a:solidFill>
                  <a:schemeClr val="accent3">
                    <a:lumMod val="50000"/>
                  </a:schemeClr>
                </a:solidFill>
              </a:rPr>
              <a:t>En </a:t>
            </a:r>
            <a:r>
              <a:rPr lang="es-GT" dirty="0">
                <a:solidFill>
                  <a:schemeClr val="accent3">
                    <a:lumMod val="50000"/>
                  </a:schemeClr>
                </a:solidFill>
              </a:rPr>
              <a:t>la </a:t>
            </a:r>
            <a:r>
              <a:rPr lang="es-GT" dirty="0" smtClean="0">
                <a:solidFill>
                  <a:schemeClr val="accent3">
                    <a:lumMod val="50000"/>
                  </a:schemeClr>
                </a:solidFill>
              </a:rPr>
              <a:t>naturaleza existen </a:t>
            </a:r>
            <a:r>
              <a:rPr lang="es-GT" dirty="0">
                <a:solidFill>
                  <a:schemeClr val="accent3">
                    <a:lumMod val="50000"/>
                  </a:schemeClr>
                </a:solidFill>
              </a:rPr>
              <a:t>relaciones con tal sincronía que, al </a:t>
            </a:r>
            <a:r>
              <a:rPr lang="es-GT" dirty="0" smtClean="0">
                <a:solidFill>
                  <a:schemeClr val="accent3">
                    <a:lumMod val="50000"/>
                  </a:schemeClr>
                </a:solidFill>
              </a:rPr>
              <a:t>desaparecer ciertas </a:t>
            </a:r>
            <a:r>
              <a:rPr lang="es-GT" dirty="0">
                <a:solidFill>
                  <a:schemeClr val="accent3">
                    <a:lumMod val="50000"/>
                  </a:schemeClr>
                </a:solidFill>
              </a:rPr>
              <a:t>especies, se corre el riesgo </a:t>
            </a:r>
            <a:r>
              <a:rPr lang="es-GT" dirty="0" smtClean="0">
                <a:solidFill>
                  <a:schemeClr val="accent3">
                    <a:lumMod val="50000"/>
                  </a:schemeClr>
                </a:solidFill>
              </a:rPr>
              <a:t>de perder diversidad </a:t>
            </a:r>
            <a:r>
              <a:rPr lang="es-GT" dirty="0">
                <a:solidFill>
                  <a:schemeClr val="accent3">
                    <a:lumMod val="50000"/>
                  </a:schemeClr>
                </a:solidFill>
              </a:rPr>
              <a:t>de seres </a:t>
            </a:r>
            <a:r>
              <a:rPr lang="es-GT" dirty="0" smtClean="0">
                <a:solidFill>
                  <a:schemeClr val="accent3">
                    <a:lumMod val="50000"/>
                  </a:schemeClr>
                </a:solidFill>
              </a:rPr>
              <a:t>vegetales o </a:t>
            </a:r>
            <a:r>
              <a:rPr lang="es-GT" dirty="0">
                <a:solidFill>
                  <a:schemeClr val="accent3">
                    <a:lumMod val="50000"/>
                  </a:schemeClr>
                </a:solidFill>
              </a:rPr>
              <a:t>animales.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598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9D3BE001-A761-4104-95B1-EAFE0772514B}"/>
                  </a:ext>
                </a:extLst>
              </p14:cNvPr>
              <p14:cNvContentPartPr/>
              <p14:nvPr/>
            </p14:nvContentPartPr>
            <p14:xfrm>
              <a:off x="7890207" y="124925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D3BE001-A761-4104-95B1-EAFE07725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567" y="1240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566732"/>
            <a:ext cx="6516693" cy="6516693"/>
          </a:xfrm>
        </p:spPr>
      </p:pic>
      <p:sp>
        <p:nvSpPr>
          <p:cNvPr id="10" name="9 Rectángulo"/>
          <p:cNvSpPr/>
          <p:nvPr/>
        </p:nvSpPr>
        <p:spPr>
          <a:xfrm>
            <a:off x="3261417" y="45118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GT" sz="2800" dirty="0" smtClean="0">
                <a:solidFill>
                  <a:schemeClr val="accent3">
                    <a:lumMod val="50000"/>
                  </a:schemeClr>
                </a:solidFill>
              </a:rPr>
              <a:t>Algunos ejemplos</a:t>
            </a:r>
            <a:endParaRPr lang="es-GT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8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DF109836-A1FD-4510-8B96-56894277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305" y="1171752"/>
            <a:ext cx="6218095" cy="1325563"/>
          </a:xfrm>
        </p:spPr>
        <p:txBody>
          <a:bodyPr>
            <a:normAutofit fontScale="90000"/>
          </a:bodyPr>
          <a:lstStyle/>
          <a:p>
            <a:r>
              <a:rPr lang="en-GB" sz="4800" b="1" spc="3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EL DISEÑO CÓSMICO ES MARAVILLOSO </a:t>
            </a:r>
            <a:endParaRPr lang="en-GB" sz="2000" b="1" spc="3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7255" y="3087893"/>
            <a:ext cx="7799245" cy="20682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GT" sz="2400" dirty="0" smtClean="0">
                <a:solidFill>
                  <a:schemeClr val="bg1"/>
                </a:solidFill>
              </a:rPr>
              <a:t>Dios </a:t>
            </a:r>
            <a:r>
              <a:rPr lang="es-GT" sz="2400" dirty="0">
                <a:solidFill>
                  <a:schemeClr val="bg1"/>
                </a:solidFill>
              </a:rPr>
              <a:t>ha hecho toda su </a:t>
            </a:r>
            <a:r>
              <a:rPr lang="es-GT" sz="2400" dirty="0" smtClean="0">
                <a:solidFill>
                  <a:schemeClr val="bg1"/>
                </a:solidFill>
              </a:rPr>
              <a:t>creación para coexistir en </a:t>
            </a:r>
            <a:r>
              <a:rPr lang="es-GT" sz="2400" dirty="0">
                <a:solidFill>
                  <a:schemeClr val="bg1"/>
                </a:solidFill>
              </a:rPr>
              <a:t>armonía, valorando lo que </a:t>
            </a:r>
            <a:r>
              <a:rPr lang="es-GT" sz="2400" dirty="0" smtClean="0">
                <a:solidFill>
                  <a:schemeClr val="bg1"/>
                </a:solidFill>
              </a:rPr>
              <a:t>cada especie </a:t>
            </a:r>
            <a:r>
              <a:rPr lang="es-GT" sz="2400" dirty="0">
                <a:solidFill>
                  <a:schemeClr val="bg1"/>
                </a:solidFill>
              </a:rPr>
              <a:t>aporta en los diferentes ecosistemas </a:t>
            </a:r>
            <a:r>
              <a:rPr lang="es-GT" sz="2400" dirty="0" smtClean="0">
                <a:solidFill>
                  <a:schemeClr val="bg1"/>
                </a:solidFill>
              </a:rPr>
              <a:t>y respetando </a:t>
            </a:r>
            <a:r>
              <a:rPr lang="es-GT" sz="2400" dirty="0">
                <a:solidFill>
                  <a:schemeClr val="bg1"/>
                </a:solidFill>
              </a:rPr>
              <a:t>la diversidad biológica y los </a:t>
            </a:r>
            <a:r>
              <a:rPr lang="es-GT" sz="2400" dirty="0" smtClean="0">
                <a:solidFill>
                  <a:schemeClr val="bg1"/>
                </a:solidFill>
              </a:rPr>
              <a:t>procesos naturales</a:t>
            </a:r>
            <a:r>
              <a:rPr lang="es-GT" sz="2400" dirty="0">
                <a:solidFill>
                  <a:schemeClr val="bg1"/>
                </a:solidFill>
              </a:rPr>
              <a:t>. </a:t>
            </a:r>
            <a:endParaRPr lang="es-GT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GT" sz="2400" dirty="0" smtClean="0">
                <a:solidFill>
                  <a:schemeClr val="bg1"/>
                </a:solidFill>
              </a:rPr>
              <a:t>Tan </a:t>
            </a:r>
            <a:r>
              <a:rPr lang="es-GT" sz="2400" dirty="0">
                <a:solidFill>
                  <a:schemeClr val="bg1"/>
                </a:solidFill>
              </a:rPr>
              <a:t>maravillosa diversidad debe ser </a:t>
            </a:r>
            <a:r>
              <a:rPr lang="es-GT" sz="2400" dirty="0" smtClean="0">
                <a:solidFill>
                  <a:schemeClr val="bg1"/>
                </a:solidFill>
              </a:rPr>
              <a:t>un reflejo </a:t>
            </a:r>
            <a:r>
              <a:rPr lang="es-GT" sz="2400" dirty="0">
                <a:solidFill>
                  <a:schemeClr val="bg1"/>
                </a:solidFill>
              </a:rPr>
              <a:t>de Dios mismo que se ha revelado y </a:t>
            </a:r>
            <a:r>
              <a:rPr lang="es-GT" sz="2400" dirty="0" smtClean="0">
                <a:solidFill>
                  <a:schemeClr val="bg1"/>
                </a:solidFill>
              </a:rPr>
              <a:t>se sigue </a:t>
            </a:r>
            <a:r>
              <a:rPr lang="es-GT" sz="2400" dirty="0">
                <a:solidFill>
                  <a:schemeClr val="bg1"/>
                </a:solidFill>
              </a:rPr>
              <a:t>revelando a través de lo creado.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977642F3-2A97-4F56-9A35-A14221368FA0}"/>
                  </a:ext>
                </a:extLst>
              </p14:cNvPr>
              <p14:cNvContentPartPr/>
              <p14:nvPr/>
            </p14:nvContentPartPr>
            <p14:xfrm>
              <a:off x="3173940" y="1779135"/>
              <a:ext cx="13680" cy="540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77642F3-2A97-4F56-9A35-A14221368F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4940" y="1770135"/>
                <a:ext cx="3132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408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CEE7E4D5-51E1-457A-91D5-269D51993D93}"/>
                  </a:ext>
                </a:extLst>
              </p14:cNvPr>
              <p14:cNvContentPartPr/>
              <p14:nvPr/>
            </p14:nvContentPartPr>
            <p14:xfrm>
              <a:off x="8102357" y="4050249"/>
              <a:ext cx="5040" cy="1224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CEE7E4D5-51E1-457A-91D5-269D51993D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3717" y="4041249"/>
                <a:ext cx="22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="" xmlns:a16="http://schemas.microsoft.com/office/drawing/2014/main" id="{C4534A80-7300-4FD4-9FCE-2E1C39883CE3}"/>
                  </a:ext>
                </a:extLst>
              </p14:cNvPr>
              <p14:cNvContentPartPr/>
              <p14:nvPr/>
            </p14:nvContentPartPr>
            <p14:xfrm>
              <a:off x="5128037" y="2970249"/>
              <a:ext cx="3960" cy="684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C4534A80-7300-4FD4-9FCE-2E1C39883C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19397" y="2961249"/>
                <a:ext cx="216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Entrada de lápiz 5">
                <a:extLst>
                  <a:ext uri="{FF2B5EF4-FFF2-40B4-BE49-F238E27FC236}">
                    <a16:creationId xmlns="" xmlns:a16="http://schemas.microsoft.com/office/drawing/2014/main" id="{DBEB6986-24F1-4851-ACD9-A742084FB19E}"/>
                  </a:ext>
                </a:extLst>
              </p14:cNvPr>
              <p14:cNvContentPartPr/>
              <p14:nvPr/>
            </p14:nvContentPartPr>
            <p14:xfrm>
              <a:off x="5614037" y="2642289"/>
              <a:ext cx="2880" cy="360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DBEB6986-24F1-4851-ACD9-A742084FB1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5037" y="2633289"/>
                <a:ext cx="20520" cy="212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032DB861-7E02-4EA4-8E16-ADC01B4B19D9}"/>
              </a:ext>
            </a:extLst>
          </p:cNvPr>
          <p:cNvSpPr txBox="1">
            <a:spLocks/>
          </p:cNvSpPr>
          <p:nvPr/>
        </p:nvSpPr>
        <p:spPr>
          <a:xfrm>
            <a:off x="1316529" y="859747"/>
            <a:ext cx="6500077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3200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INFORME IPBES: UN MILLÓN DE ESPECIES EN PELIGRO DE EXTINCIÓN Y BOSQUES TROPICALES BAJO ATAQUE</a:t>
            </a:r>
            <a:endParaRPr lang="en-GB" sz="3200" b="1" spc="3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66217" y="3378876"/>
            <a:ext cx="55680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sz="2400" i="1" dirty="0" smtClean="0">
                <a:solidFill>
                  <a:schemeClr val="accent3">
                    <a:lumMod val="50000"/>
                  </a:schemeClr>
                </a:solidFill>
              </a:rPr>
              <a:t>«La </a:t>
            </a:r>
            <a:r>
              <a:rPr lang="es-GT" sz="2400" i="1" dirty="0">
                <a:solidFill>
                  <a:schemeClr val="accent3">
                    <a:lumMod val="50000"/>
                  </a:schemeClr>
                </a:solidFill>
              </a:rPr>
              <a:t>velocidad con la que se están </a:t>
            </a:r>
            <a:r>
              <a:rPr lang="es-GT" sz="2400" i="1" dirty="0" smtClean="0">
                <a:solidFill>
                  <a:schemeClr val="accent3">
                    <a:lumMod val="50000"/>
                  </a:schemeClr>
                </a:solidFill>
              </a:rPr>
              <a:t>deteriorando los  ecosistemas del planeta </a:t>
            </a:r>
            <a:r>
              <a:rPr lang="es-GT" sz="2400" i="1" dirty="0">
                <a:solidFill>
                  <a:schemeClr val="accent3">
                    <a:lumMod val="50000"/>
                  </a:schemeClr>
                </a:solidFill>
              </a:rPr>
              <a:t>no tiene </a:t>
            </a:r>
            <a:r>
              <a:rPr lang="es-GT" sz="2400" i="1" dirty="0" smtClean="0">
                <a:solidFill>
                  <a:schemeClr val="accent3">
                    <a:lumMod val="50000"/>
                  </a:schemeClr>
                </a:solidFill>
              </a:rPr>
              <a:t>precedentes en </a:t>
            </a:r>
            <a:r>
              <a:rPr lang="es-GT" sz="2400" i="1" dirty="0">
                <a:solidFill>
                  <a:schemeClr val="accent3">
                    <a:lumMod val="50000"/>
                  </a:schemeClr>
                </a:solidFill>
              </a:rPr>
              <a:t>la historia de la humanidad y la </a:t>
            </a:r>
            <a:r>
              <a:rPr lang="es-GT" sz="2400" i="1" dirty="0" smtClean="0">
                <a:solidFill>
                  <a:schemeClr val="accent3">
                    <a:lumMod val="50000"/>
                  </a:schemeClr>
                </a:solidFill>
              </a:rPr>
              <a:t>extinción de </a:t>
            </a:r>
            <a:r>
              <a:rPr lang="es-GT" sz="2400" i="1" dirty="0">
                <a:solidFill>
                  <a:schemeClr val="accent3">
                    <a:lumMod val="50000"/>
                  </a:schemeClr>
                </a:solidFill>
              </a:rPr>
              <a:t>especies avanza a un ritmo acelerado </a:t>
            </a:r>
            <a:r>
              <a:rPr lang="es-GT" sz="2400" i="1" dirty="0" smtClean="0">
                <a:solidFill>
                  <a:schemeClr val="accent3">
                    <a:lumMod val="50000"/>
                  </a:schemeClr>
                </a:solidFill>
              </a:rPr>
              <a:t>como consecuencia </a:t>
            </a:r>
            <a:r>
              <a:rPr lang="es-GT" sz="2400" i="1" dirty="0">
                <a:solidFill>
                  <a:schemeClr val="accent3">
                    <a:lumMod val="50000"/>
                  </a:schemeClr>
                </a:solidFill>
              </a:rPr>
              <a:t>de las actividades humanas </a:t>
            </a:r>
            <a:r>
              <a:rPr lang="es-GT" sz="2400" i="1" dirty="0" smtClean="0">
                <a:solidFill>
                  <a:schemeClr val="accent3">
                    <a:lumMod val="50000"/>
                  </a:schemeClr>
                </a:solidFill>
              </a:rPr>
              <a:t>no reguladas.»</a:t>
            </a:r>
            <a:endParaRPr lang="es-GT" sz="24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5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977642F3-2A97-4F56-9A35-A14221368FA0}"/>
                  </a:ext>
                </a:extLst>
              </p14:cNvPr>
              <p14:cNvContentPartPr/>
              <p14:nvPr/>
            </p14:nvContentPartPr>
            <p14:xfrm>
              <a:off x="3173940" y="1779135"/>
              <a:ext cx="13680" cy="540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77642F3-2A97-4F56-9A35-A14221368F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4940" y="1770135"/>
                <a:ext cx="31320" cy="230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 txBox="1">
            <a:spLocks/>
          </p:cNvSpPr>
          <p:nvPr/>
        </p:nvSpPr>
        <p:spPr>
          <a:xfrm>
            <a:off x="1852980" y="1083788"/>
            <a:ext cx="9157920" cy="30310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dirty="0" smtClean="0">
                <a:solidFill>
                  <a:schemeClr val="bg1"/>
                </a:solidFill>
              </a:rPr>
              <a:t>El estudio de IPBES identifica cinco de los motores directos de la destrucción acelerada del planeta: </a:t>
            </a:r>
          </a:p>
          <a:p>
            <a:pPr marL="0" indent="0">
              <a:buNone/>
            </a:pPr>
            <a:endParaRPr lang="es-GT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s-GT" dirty="0" smtClean="0">
                <a:solidFill>
                  <a:schemeClr val="bg1"/>
                </a:solidFill>
              </a:rPr>
              <a:t>Cambios en el uso de la tierra y </a:t>
            </a:r>
            <a:r>
              <a:rPr lang="es-GT" dirty="0">
                <a:solidFill>
                  <a:schemeClr val="bg1"/>
                </a:solidFill>
              </a:rPr>
              <a:t>el </a:t>
            </a:r>
            <a:r>
              <a:rPr lang="es-GT" dirty="0" smtClean="0">
                <a:solidFill>
                  <a:schemeClr val="bg1"/>
                </a:solidFill>
              </a:rPr>
              <a:t>mar </a:t>
            </a:r>
          </a:p>
          <a:p>
            <a:pPr marL="514350" indent="-514350">
              <a:buAutoNum type="arabicPeriod"/>
            </a:pPr>
            <a:r>
              <a:rPr lang="es-GT" dirty="0" smtClean="0">
                <a:solidFill>
                  <a:schemeClr val="bg1"/>
                </a:solidFill>
              </a:rPr>
              <a:t>Explotación </a:t>
            </a:r>
            <a:r>
              <a:rPr lang="es-GT" dirty="0">
                <a:solidFill>
                  <a:schemeClr val="bg1"/>
                </a:solidFill>
              </a:rPr>
              <a:t>directa de </a:t>
            </a:r>
            <a:r>
              <a:rPr lang="es-GT" dirty="0" smtClean="0">
                <a:solidFill>
                  <a:schemeClr val="bg1"/>
                </a:solidFill>
              </a:rPr>
              <a:t>organismos</a:t>
            </a:r>
          </a:p>
          <a:p>
            <a:pPr marL="514350" indent="-514350">
              <a:buAutoNum type="arabicPeriod"/>
            </a:pPr>
            <a:r>
              <a:rPr lang="es-GT" dirty="0" smtClean="0">
                <a:solidFill>
                  <a:schemeClr val="bg1"/>
                </a:solidFill>
              </a:rPr>
              <a:t>Cambio climático</a:t>
            </a:r>
          </a:p>
          <a:p>
            <a:pPr marL="514350" indent="-514350">
              <a:buAutoNum type="arabicPeriod"/>
            </a:pPr>
            <a:r>
              <a:rPr lang="es-GT" dirty="0" smtClean="0">
                <a:solidFill>
                  <a:schemeClr val="bg1"/>
                </a:solidFill>
              </a:rPr>
              <a:t>Contaminación </a:t>
            </a:r>
          </a:p>
          <a:p>
            <a:pPr marL="514350" indent="-514350">
              <a:buAutoNum type="arabicPeriod"/>
            </a:pPr>
            <a:r>
              <a:rPr lang="es-GT" dirty="0" smtClean="0">
                <a:solidFill>
                  <a:schemeClr val="bg1"/>
                </a:solidFill>
              </a:rPr>
              <a:t>Especies exóticas </a:t>
            </a:r>
            <a:r>
              <a:rPr lang="es-GT" dirty="0">
                <a:solidFill>
                  <a:schemeClr val="bg1"/>
                </a:solidFill>
              </a:rPr>
              <a:t>invasoras. </a:t>
            </a:r>
            <a:endParaRPr lang="es-GT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es-GT" dirty="0">
              <a:solidFill>
                <a:schemeClr val="bg1"/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="" xmlns:a16="http://schemas.microsoft.com/office/drawing/2014/main" id="{7ECED8BA-607D-4836-ABF0-0747267E8D8C}"/>
              </a:ext>
            </a:extLst>
          </p:cNvPr>
          <p:cNvSpPr txBox="1">
            <a:spLocks/>
          </p:cNvSpPr>
          <p:nvPr/>
        </p:nvSpPr>
        <p:spPr>
          <a:xfrm>
            <a:off x="1852980" y="5644401"/>
            <a:ext cx="8643570" cy="17856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2000" dirty="0">
                <a:solidFill>
                  <a:schemeClr val="bg1"/>
                </a:solidFill>
              </a:rPr>
              <a:t>Subsisten </a:t>
            </a:r>
            <a:r>
              <a:rPr lang="es-GT" sz="2000" dirty="0" smtClean="0">
                <a:solidFill>
                  <a:schemeClr val="bg1"/>
                </a:solidFill>
              </a:rPr>
              <a:t>otras causas </a:t>
            </a:r>
            <a:r>
              <a:rPr lang="es-GT" sz="2000" dirty="0">
                <a:solidFill>
                  <a:schemeClr val="bg1"/>
                </a:solidFill>
              </a:rPr>
              <a:t>indirectas como: </a:t>
            </a:r>
            <a:r>
              <a:rPr lang="es-GT" sz="2000" dirty="0" smtClean="0">
                <a:solidFill>
                  <a:schemeClr val="bg1"/>
                </a:solidFill>
              </a:rPr>
              <a:t>crecimiento demográfico</a:t>
            </a:r>
            <a:r>
              <a:rPr lang="es-GT" sz="2000" dirty="0">
                <a:solidFill>
                  <a:schemeClr val="bg1"/>
                </a:solidFill>
              </a:rPr>
              <a:t>, desarrollo económico y tecnológico, los conflictos y las epidemias</a:t>
            </a:r>
            <a:r>
              <a:rPr lang="es-GT" sz="2000" dirty="0" smtClean="0">
                <a:solidFill>
                  <a:schemeClr val="bg1"/>
                </a:solidFill>
              </a:rPr>
              <a:t>.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4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5E15568-2AB1-40F8-9954-851A0EDFB4E2}"/>
              </a:ext>
            </a:extLst>
          </p:cNvPr>
          <p:cNvSpPr/>
          <p:nvPr/>
        </p:nvSpPr>
        <p:spPr>
          <a:xfrm>
            <a:off x="1912601" y="1383594"/>
            <a:ext cx="3538922" cy="405386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DA4F297F-FC87-4764-B500-8146954437E8}"/>
                  </a:ext>
                </a:extLst>
              </p14:cNvPr>
              <p14:cNvContentPartPr/>
              <p14:nvPr/>
            </p14:nvContentPartPr>
            <p14:xfrm>
              <a:off x="2211927" y="-405305"/>
              <a:ext cx="21960" cy="21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DA4F297F-FC87-4764-B500-8146954437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2927" y="-414305"/>
                <a:ext cx="396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="" xmlns:a16="http://schemas.microsoft.com/office/drawing/2014/main" id="{6B017F10-A15F-4718-8581-2145625ED06A}"/>
                  </a:ext>
                </a:extLst>
              </p14:cNvPr>
              <p14:cNvContentPartPr/>
              <p14:nvPr/>
            </p14:nvContentPartPr>
            <p14:xfrm>
              <a:off x="9833127" y="3695455"/>
              <a:ext cx="30600" cy="39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6B017F10-A15F-4718-8581-2145625ED0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24487" y="3686815"/>
                <a:ext cx="482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Entrada de lápiz 5">
                <a:extLst>
                  <a:ext uri="{FF2B5EF4-FFF2-40B4-BE49-F238E27FC236}">
                    <a16:creationId xmlns="" xmlns:a16="http://schemas.microsoft.com/office/drawing/2014/main" id="{1724ED91-8B30-462A-9155-D0BFD5089970}"/>
                  </a:ext>
                </a:extLst>
              </p14:cNvPr>
              <p14:cNvContentPartPr/>
              <p14:nvPr/>
            </p14:nvContentPartPr>
            <p14:xfrm>
              <a:off x="8345967" y="3197575"/>
              <a:ext cx="1764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1724ED91-8B30-462A-9155-D0BFD50899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37327" y="3188935"/>
                <a:ext cx="35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Entrada de lápiz 7">
                <a:extLst>
                  <a:ext uri="{FF2B5EF4-FFF2-40B4-BE49-F238E27FC236}">
                    <a16:creationId xmlns="" xmlns:a16="http://schemas.microsoft.com/office/drawing/2014/main" id="{39EB9D44-C2A9-4B33-868C-4CD4E93ED45A}"/>
                  </a:ext>
                </a:extLst>
              </p14:cNvPr>
              <p14:cNvContentPartPr/>
              <p14:nvPr/>
            </p14:nvContentPartPr>
            <p14:xfrm>
              <a:off x="10013847" y="2961415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39EB9D44-C2A9-4B33-868C-4CD4E93ED4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04847" y="29524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7ECED8BA-607D-4836-ABF0-0747267E8D8C}"/>
              </a:ext>
            </a:extLst>
          </p:cNvPr>
          <p:cNvSpPr txBox="1">
            <a:spLocks/>
          </p:cNvSpPr>
          <p:nvPr/>
        </p:nvSpPr>
        <p:spPr>
          <a:xfrm>
            <a:off x="6019800" y="1619759"/>
            <a:ext cx="4182979" cy="17856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2200" i="1" dirty="0" smtClean="0">
                <a:solidFill>
                  <a:schemeClr val="accent3">
                    <a:lumMod val="50000"/>
                  </a:schemeClr>
                </a:solidFill>
              </a:rPr>
              <a:t>Los humedales </a:t>
            </a:r>
            <a:r>
              <a:rPr lang="es-GT" sz="2200" i="1" dirty="0">
                <a:solidFill>
                  <a:schemeClr val="accent3">
                    <a:lumMod val="50000"/>
                  </a:schemeClr>
                </a:solidFill>
              </a:rPr>
              <a:t>son centros de diversidad biológica y fuentes de agua de las que innumerables especies vegetales y animales </a:t>
            </a:r>
            <a:r>
              <a:rPr lang="es-GT" sz="2200" i="1" dirty="0" smtClean="0">
                <a:solidFill>
                  <a:schemeClr val="accent3">
                    <a:lumMod val="50000"/>
                  </a:schemeClr>
                </a:solidFill>
              </a:rPr>
              <a:t>dependen.</a:t>
            </a:r>
          </a:p>
          <a:p>
            <a:pPr marL="0" indent="0">
              <a:buNone/>
            </a:pPr>
            <a:endParaRPr lang="en-GB" sz="2200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GT" sz="2200" i="1" dirty="0" smtClean="0">
                <a:solidFill>
                  <a:schemeClr val="accent3">
                    <a:lumMod val="50000"/>
                  </a:schemeClr>
                </a:solidFill>
              </a:rPr>
              <a:t>En porcentajes, la </a:t>
            </a:r>
            <a:r>
              <a:rPr lang="es-GT" sz="2200" i="1" dirty="0">
                <a:solidFill>
                  <a:schemeClr val="accent3">
                    <a:lumMod val="50000"/>
                  </a:schemeClr>
                </a:solidFill>
              </a:rPr>
              <a:t>pérdida de </a:t>
            </a:r>
            <a:r>
              <a:rPr lang="es-GT" sz="2200" i="1" dirty="0" smtClean="0">
                <a:solidFill>
                  <a:schemeClr val="accent3">
                    <a:lumMod val="50000"/>
                  </a:schemeClr>
                </a:solidFill>
              </a:rPr>
              <a:t>humedales es </a:t>
            </a:r>
            <a:r>
              <a:rPr lang="es-GT" sz="2200" i="1" dirty="0">
                <a:solidFill>
                  <a:schemeClr val="accent3">
                    <a:lumMod val="50000"/>
                  </a:schemeClr>
                </a:solidFill>
              </a:rPr>
              <a:t>actualmente tres veces más </a:t>
            </a:r>
            <a:r>
              <a:rPr lang="es-GT" sz="2200" i="1" dirty="0" smtClean="0">
                <a:solidFill>
                  <a:schemeClr val="accent3">
                    <a:lumMod val="50000"/>
                  </a:schemeClr>
                </a:solidFill>
              </a:rPr>
              <a:t>rápido </a:t>
            </a:r>
            <a:r>
              <a:rPr lang="es-GT" sz="2200" i="1" dirty="0">
                <a:solidFill>
                  <a:schemeClr val="accent3">
                    <a:lumMod val="50000"/>
                  </a:schemeClr>
                </a:solidFill>
              </a:rPr>
              <a:t>que la pérdida </a:t>
            </a:r>
            <a:r>
              <a:rPr lang="es-GT" sz="2200" i="1" dirty="0" smtClean="0">
                <a:solidFill>
                  <a:schemeClr val="accent3">
                    <a:lumMod val="50000"/>
                  </a:schemeClr>
                </a:solidFill>
              </a:rPr>
              <a:t>de bosques. </a:t>
            </a:r>
            <a:endParaRPr lang="en-GB" sz="2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Alex Ortiz\Desktop\Presentaciones\Ilustraciones\Ilustraciones - Finales-0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42" y="1067304"/>
            <a:ext cx="4689358" cy="468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44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977642F3-2A97-4F56-9A35-A14221368FA0}"/>
                  </a:ext>
                </a:extLst>
              </p14:cNvPr>
              <p14:cNvContentPartPr/>
              <p14:nvPr/>
            </p14:nvContentPartPr>
            <p14:xfrm>
              <a:off x="3173940" y="1779135"/>
              <a:ext cx="13680" cy="540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77642F3-2A97-4F56-9A35-A14221368F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4940" y="1770135"/>
                <a:ext cx="31320" cy="230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 txBox="1">
            <a:spLocks/>
          </p:cNvSpPr>
          <p:nvPr/>
        </p:nvSpPr>
        <p:spPr>
          <a:xfrm>
            <a:off x="1780791" y="676721"/>
            <a:ext cx="8927314" cy="30310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dirty="0" smtClean="0">
              <a:solidFill>
                <a:schemeClr val="bg1"/>
              </a:solidFill>
            </a:endParaRPr>
          </a:p>
          <a:p>
            <a:r>
              <a:rPr lang="es-GT" dirty="0" smtClean="0">
                <a:solidFill>
                  <a:schemeClr val="bg1"/>
                </a:solidFill>
              </a:rPr>
              <a:t>Aproximadamente </a:t>
            </a:r>
            <a:r>
              <a:rPr lang="es-GT" dirty="0">
                <a:solidFill>
                  <a:schemeClr val="bg1"/>
                </a:solidFill>
              </a:rPr>
              <a:t>60 mil millones de toneladas de recursos renovables y no renovables se extraen a nivel mundial cada </a:t>
            </a:r>
            <a:r>
              <a:rPr lang="es-GT" dirty="0" smtClean="0">
                <a:solidFill>
                  <a:schemeClr val="bg1"/>
                </a:solidFill>
              </a:rPr>
              <a:t>año.</a:t>
            </a:r>
          </a:p>
          <a:p>
            <a:endParaRPr lang="es-GT" dirty="0">
              <a:solidFill>
                <a:schemeClr val="bg1"/>
              </a:solidFill>
            </a:endParaRPr>
          </a:p>
          <a:p>
            <a:r>
              <a:rPr lang="es-GT" dirty="0" smtClean="0">
                <a:solidFill>
                  <a:schemeClr val="bg1"/>
                </a:solidFill>
              </a:rPr>
              <a:t>El consumo </a:t>
            </a:r>
            <a:r>
              <a:rPr lang="es-GT" dirty="0">
                <a:solidFill>
                  <a:schemeClr val="bg1"/>
                </a:solidFill>
              </a:rPr>
              <a:t>de los </a:t>
            </a:r>
            <a:r>
              <a:rPr lang="es-GT" dirty="0" smtClean="0">
                <a:solidFill>
                  <a:schemeClr val="bg1"/>
                </a:solidFill>
              </a:rPr>
              <a:t>países desarrollados</a:t>
            </a:r>
            <a:r>
              <a:rPr lang="es-GT" dirty="0">
                <a:solidFill>
                  <a:schemeClr val="bg1"/>
                </a:solidFill>
              </a:rPr>
              <a:t>, </a:t>
            </a:r>
            <a:r>
              <a:rPr lang="es-GT" dirty="0" smtClean="0">
                <a:solidFill>
                  <a:schemeClr val="bg1"/>
                </a:solidFill>
              </a:rPr>
              <a:t>es cuatro veces más altos que los países con pobreza. Sin </a:t>
            </a:r>
            <a:r>
              <a:rPr lang="es-GT" dirty="0">
                <a:solidFill>
                  <a:schemeClr val="bg1"/>
                </a:solidFill>
              </a:rPr>
              <a:t>embargo</a:t>
            </a:r>
            <a:r>
              <a:rPr lang="es-GT" dirty="0" smtClean="0">
                <a:solidFill>
                  <a:schemeClr val="bg1"/>
                </a:solidFill>
              </a:rPr>
              <a:t>, estos soportan </a:t>
            </a:r>
            <a:r>
              <a:rPr lang="es-GT" dirty="0">
                <a:solidFill>
                  <a:schemeClr val="bg1"/>
                </a:solidFill>
              </a:rPr>
              <a:t>la demanda de los </a:t>
            </a:r>
            <a:r>
              <a:rPr lang="es-GT" dirty="0" smtClean="0">
                <a:solidFill>
                  <a:schemeClr val="bg1"/>
                </a:solidFill>
              </a:rPr>
              <a:t>primeros.</a:t>
            </a:r>
          </a:p>
          <a:p>
            <a:endParaRPr lang="es-GT" dirty="0" smtClean="0">
              <a:solidFill>
                <a:schemeClr val="bg1"/>
              </a:solidFill>
            </a:endParaRPr>
          </a:p>
          <a:p>
            <a:r>
              <a:rPr lang="es-GT" dirty="0">
                <a:solidFill>
                  <a:schemeClr val="bg1"/>
                </a:solidFill>
              </a:rPr>
              <a:t>Actualmente, los humanos extraen más de </a:t>
            </a:r>
            <a:r>
              <a:rPr lang="es-GT" dirty="0" smtClean="0">
                <a:solidFill>
                  <a:schemeClr val="bg1"/>
                </a:solidFill>
              </a:rPr>
              <a:t>la Tierra </a:t>
            </a:r>
            <a:r>
              <a:rPr lang="es-GT" dirty="0">
                <a:solidFill>
                  <a:schemeClr val="bg1"/>
                </a:solidFill>
              </a:rPr>
              <a:t>y producen más basura que nunca </a:t>
            </a:r>
            <a:r>
              <a:rPr lang="es-GT" dirty="0" smtClean="0">
                <a:solidFill>
                  <a:schemeClr val="bg1"/>
                </a:solidFill>
              </a:rPr>
              <a:t>antes en </a:t>
            </a:r>
            <a:r>
              <a:rPr lang="es-GT" dirty="0">
                <a:solidFill>
                  <a:schemeClr val="bg1"/>
                </a:solidFill>
              </a:rPr>
              <a:t>la historia.</a:t>
            </a:r>
            <a:endParaRPr lang="es-G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4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4E09C2471C734D89815E3AA915F8E9" ma:contentTypeVersion="12" ma:contentTypeDescription="Create a new document." ma:contentTypeScope="" ma:versionID="b292e3f99418859cfbb24bde07fc2555">
  <xsd:schema xmlns:xsd="http://www.w3.org/2001/XMLSchema" xmlns:xs="http://www.w3.org/2001/XMLSchema" xmlns:p="http://schemas.microsoft.com/office/2006/metadata/properties" xmlns:ns2="7f36d124-fa24-43ad-b0e6-e38c4c23783e" xmlns:ns3="77717d4c-569b-4fe4-adbd-f29601aa9ae9" targetNamespace="http://schemas.microsoft.com/office/2006/metadata/properties" ma:root="true" ma:fieldsID="fbaf98133b1aad0c20b20411b7130678" ns2:_="" ns3:_="">
    <xsd:import namespace="7f36d124-fa24-43ad-b0e6-e38c4c23783e"/>
    <xsd:import namespace="77717d4c-569b-4fe4-adbd-f29601aa9a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6d124-fa24-43ad-b0e6-e38c4c2378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17d4c-569b-4fe4-adbd-f29601aa9a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E20D68-9B87-4FC1-B291-8614827A2C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36d124-fa24-43ad-b0e6-e38c4c23783e"/>
    <ds:schemaRef ds:uri="77717d4c-569b-4fe4-adbd-f29601aa9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9F7D8C-876B-4CAF-86A2-1B1B802A938D}">
  <ds:schemaRefs>
    <ds:schemaRef ds:uri="http://purl.org/dc/dcmitype/"/>
    <ds:schemaRef ds:uri="http://schemas.openxmlformats.org/package/2006/metadata/core-properties"/>
    <ds:schemaRef ds:uri="7f36d124-fa24-43ad-b0e6-e38c4c23783e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77717d4c-569b-4fe4-adbd-f29601aa9ae9"/>
  </ds:schemaRefs>
</ds:datastoreItem>
</file>

<file path=customXml/itemProps3.xml><?xml version="1.0" encoding="utf-8"?>
<ds:datastoreItem xmlns:ds="http://schemas.openxmlformats.org/officeDocument/2006/customXml" ds:itemID="{BE683F52-D3FC-4988-A6E7-C7D4ADB23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</TotalTime>
  <Words>429</Words>
  <Application>Microsoft Office PowerPoint</Application>
  <PresentationFormat>Personalizado</PresentationFormat>
  <Paragraphs>38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EL DISEÑO CÓSMICO ES MARAVILLOSO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RECURSOS ADICIONALES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Virginia Valladares</dc:creator>
  <cp:lastModifiedBy>Alex Ortiz</cp:lastModifiedBy>
  <cp:revision>53</cp:revision>
  <dcterms:created xsi:type="dcterms:W3CDTF">2019-09-02T18:15:52Z</dcterms:created>
  <dcterms:modified xsi:type="dcterms:W3CDTF">2020-11-12T06:07:35Z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0x010100094E09C2471C734D89815E3AA915F8E9</vt:lpwstr>
  </property>
</Properties>
</file>