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charts/chart1.xml" ContentType="application/vnd.openxmlformats-officedocument.drawingml.chart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charts/chart2.xml" ContentType="application/vnd.openxmlformats-officedocument.drawingml.chart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sldIdLst>
    <p:sldId id="256" r:id="rId5"/>
    <p:sldId id="263" r:id="rId6"/>
    <p:sldId id="260" r:id="rId7"/>
    <p:sldId id="259" r:id="rId8"/>
    <p:sldId id="258" r:id="rId9"/>
    <p:sldId id="266" r:id="rId10"/>
    <p:sldId id="264" r:id="rId11"/>
    <p:sldId id="267" r:id="rId12"/>
    <p:sldId id="268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4" r:id="rId26"/>
    <p:sldId id="295" r:id="rId27"/>
    <p:sldId id="293" r:id="rId28"/>
    <p:sldId id="296" r:id="rId29"/>
    <p:sldId id="297" r:id="rId30"/>
    <p:sldId id="298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262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65" r:id="rId53"/>
    <p:sldId id="280" r:id="rId54"/>
    <p:sldId id="309" r:id="rId55"/>
  </p:sldIdLst>
  <p:sldSz cx="12192000" cy="6858000"/>
  <p:notesSz cx="6858000" cy="9144000"/>
  <p:embeddedFontLs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Calibri Light" charset="0"/>
      <p:regular r:id="rId60"/>
      <p:italic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967" autoAdjust="0"/>
    <p:restoredTop sz="94660"/>
  </p:normalViewPr>
  <p:slideViewPr>
    <p:cSldViewPr snapToGrid="0">
      <p:cViewPr>
        <p:scale>
          <a:sx n="40" d="100"/>
          <a:sy n="40" d="100"/>
        </p:scale>
        <p:origin x="-1146" y="-9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GT" noProof="0"/>
            </a:pPr>
            <a:r>
              <a:rPr lang="es-GT" noProof="0" dirty="0"/>
              <a:t>Basura </a:t>
            </a:r>
            <a:r>
              <a:rPr lang="es-GT" i="1" noProof="0" dirty="0"/>
              <a:t>por</a:t>
            </a:r>
            <a:r>
              <a:rPr lang="es-GT" i="1" baseline="0" noProof="0" dirty="0"/>
              <a:t> persona por día</a:t>
            </a:r>
            <a:endParaRPr lang="es-GT" i="1" noProof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561822589067044"/>
          <c:y val="0.17473792594473631"/>
          <c:w val="0.84744517354609949"/>
          <c:h val="0.692036003936070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Basura per Capita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Hoja1!$A$2:$A$6</c:f>
              <c:strCache>
                <c:ptCount val="5"/>
                <c:pt idx="0">
                  <c:v>Guatemala</c:v>
                </c:pt>
                <c:pt idx="1">
                  <c:v>Mexico</c:v>
                </c:pt>
                <c:pt idx="2">
                  <c:v>Ghana</c:v>
                </c:pt>
                <c:pt idx="3">
                  <c:v>UE</c:v>
                </c:pt>
                <c:pt idx="4">
                  <c:v>EEUU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0.75</c:v>
                </c:pt>
                <c:pt idx="1">
                  <c:v>0.77</c:v>
                </c:pt>
                <c:pt idx="2">
                  <c:v>0.2</c:v>
                </c:pt>
                <c:pt idx="3">
                  <c:v>3.09</c:v>
                </c:pt>
                <c:pt idx="4">
                  <c:v>4.18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F2-4378-8166-B3C066146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074176"/>
        <c:axId val="137076096"/>
      </c:barChart>
      <c:catAx>
        <c:axId val="137074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GT" noProof="0"/>
                </a:pPr>
                <a:r>
                  <a:rPr lang="es-GT" noProof="0" dirty="0"/>
                  <a:t>País</a:t>
                </a:r>
              </a:p>
            </c:rich>
          </c:tx>
          <c:layout>
            <c:manualLayout>
              <c:xMode val="edge"/>
              <c:yMode val="edge"/>
              <c:x val="0.43779248422059919"/>
              <c:y val="0.9244760502801275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37076096"/>
        <c:crosses val="autoZero"/>
        <c:auto val="1"/>
        <c:lblAlgn val="ctr"/>
        <c:lblOffset val="100"/>
        <c:noMultiLvlLbl val="0"/>
      </c:catAx>
      <c:valAx>
        <c:axId val="1370760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Libras/</a:t>
                </a:r>
                <a:r>
                  <a:rPr lang="en-US" dirty="0" err="1"/>
                  <a:t>hab</a:t>
                </a:r>
                <a:r>
                  <a:rPr lang="en-US" dirty="0"/>
                  <a:t>/</a:t>
                </a:r>
                <a:r>
                  <a:rPr lang="en-US" dirty="0" err="1"/>
                  <a:t>día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8.6707507040376473E-3"/>
              <c:y val="0.328765256241369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7074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Lbls>
            <c:dLbl>
              <c:idx val="5"/>
              <c:layout>
                <c:manualLayout>
                  <c:x val="6.5173033926314738E-2"/>
                  <c:y val="6.265605794833052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32-4FBA-BE88-9D54F5936C0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Hoja1!$A$2:$A$8</c:f>
              <c:strCache>
                <c:ptCount val="7"/>
                <c:pt idx="0">
                  <c:v>Materia Organica</c:v>
                </c:pt>
                <c:pt idx="1">
                  <c:v>Papel y carton</c:v>
                </c:pt>
                <c:pt idx="2">
                  <c:v>Plásticos</c:v>
                </c:pt>
                <c:pt idx="3">
                  <c:v>Pañal y Papel Sanitario</c:v>
                </c:pt>
                <c:pt idx="4">
                  <c:v>Latas</c:v>
                </c:pt>
                <c:pt idx="5">
                  <c:v>Vidrio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53</c:v>
                </c:pt>
                <c:pt idx="1">
                  <c:v>6</c:v>
                </c:pt>
                <c:pt idx="2">
                  <c:v>9</c:v>
                </c:pt>
                <c:pt idx="3">
                  <c:v>14</c:v>
                </c:pt>
                <c:pt idx="4">
                  <c:v>1</c:v>
                </c:pt>
                <c:pt idx="5">
                  <c:v>2</c:v>
                </c:pt>
                <c:pt idx="6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6F-42F2-B5E0-1211BEA0547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47:25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7251 0 0,'0'0'190'0'0,"0"0"-137"0"0,0 0-8 0 0,0 0 76 0 0,0 0 63 0 0,0 0 77 0 0,0 0 19 0 0,0 0-82 0 0,0 0-86 0 0,0 0-75 0 0,0 0-61 0 0,0 0-107 0 0,0 0-205 0 0,0 0-320 0 0,0 0-507 0 0,0 0-601 0 0,-2 0-234 0 0,-6 0-198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3:29:43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21 4146,'0'12'784,"-9"-18"-624,15 12-16,-12-12-16,6-3 49,6 15-49,-12-6-112,6 6-16,0-6-32,9 0-16,-9-12-209,4 12-383,-4-6-112,0-6-113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9:5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5 9492 0 0,'0'0'112'0'0,"-48"-5"-512"0"0,36 5-80 0 0,12 0 384 0 0,0 0 16 0 0,0 0-881 0 0,0 0-2832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3:29:53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 2673,'0'9'576,"-4"-9"-303,4 0-145,-6-9-96,12 9-32,-6 6 16,4-9 0,-8 3 0,8-6-16,-8 12-16,8-9-192,-4 6-193,0-9 17,-4 0-272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3:29:5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 2561,'0'6'272,"-7"-6"-272,14-9-192,-7 9-96,0 6 32,0-3 240,-7-6 0,7 3-48,0 3-256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9:5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5 9492 0 0,'0'0'112'0'0,"-48"-5"-512"0"0,36 5-80 0 0,12 0 384 0 0,0 0 16 0 0,0 0-881 0 0,0 0-2832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8116 0 0,'0'0'128'0'0,"0"0"-608"0"0,0 0 47 0 0,0 0 209 0 0,-60 10-1088 0 0,36-10-2258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3442 0 0,'0'0'896'0'0,"0"0"-672"0"0,0 0 336 0 0,0 0 97 0 0,0 0-49 0 0,0 0-16 0 0,0 0-128 0 0,0 0-143 0 0,0 0-145 0 0,-12 0-144 0 0,12 0-144 0 0,-12 0-353 0 0,1 0-1103 0 0,-1 0-2498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8116 0 0,'0'0'128'0'0,"0"0"-608"0"0,0 0 47 0 0,0 0 209 0 0,-60 10-1088 0 0,36-10-2258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1:1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9204 0 0,'0'0'-624'0'0,"0"0"-2017"0"0,0 0-977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3:29:43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21 4146,'0'12'784,"-9"-18"-624,15 12-16,-12-12-16,6-3 49,6 15-49,-12-6-112,6 6-16,0-6-32,9 0-16,-9-12-209,4 12-383,-4-6-112,0-6-113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3:29:53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 2673,'0'9'576,"-4"-9"-303,4 0-145,-6-9-96,12 9-32,-6 6 16,4-9 0,-8 3 0,8-6-16,-8 12-16,8-9-192,-4 6-193,0-9 17,-4 0-272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3:29:5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 2561,'0'6'272,"-7"-6"-272,14-9-192,-7 9-96,0 6 32,0-3 240,-7-6 0,7 3-48,0 3-256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0:5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3442 0 0,'0'0'896'0'0,"0"0"-672"0"0,0 0 336 0 0,0 0 97 0 0,0 0-49 0 0,0 0-16 0 0,0 0-128 0 0,0 0-143 0 0,0 0-145 0 0,-12 0-144 0 0,12 0-144 0 0,-12 0-353 0 0,1 0-1103 0 0,-1 0-2498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47:25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7251 0 0,'0'0'190'0'0,"0"0"-137"0"0,0 0-8 0 0,0 0 76 0 0,0 0 63 0 0,0 0 77 0 0,0 0 19 0 0,0 0-82 0 0,0 0-86 0 0,0 0-75 0 0,0 0-61 0 0,0 0-107 0 0,0 0-205 0 0,0 0-320 0 0,0 0-507 0 0,0 0-601 0 0,-2 0-234 0 0,-6 0-198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7:01:1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9204 0 0,'0'0'-624'0'0,"0"0"-2017"0"0,0 0-977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6T18:44:0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14 5763 0 0,'0'0'704'0'0,"0"0"-384"0"0,0 0-96 0 0,0 0-64 0 0,-18-14-80 0 0,12 14-64 0 0,6 0-48 0 0,-6 0-1040 0 0,-1 0-2866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4946 0 0,'0'0'-1184'0'0,"0"0"-1281"0"0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04T16:58:3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6467 0 0,'0'0'-3890'0'0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60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98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8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0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81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38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1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06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07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29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96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9071F-6DA1-4BE9-BACF-38BD845533FB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3942-7665-48A3-8232-BD5DCBA5CC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88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jpeg"/><Relationship Id="rId3" Type="http://schemas.openxmlformats.org/officeDocument/2006/relationships/customXml" Target="../ink/ink15.xml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emf"/><Relationship Id="rId11" Type="http://schemas.openxmlformats.org/officeDocument/2006/relationships/image" Target="../media/image18.jpeg"/><Relationship Id="rId5" Type="http://schemas.openxmlformats.org/officeDocument/2006/relationships/customXml" Target="../ink/ink16.xml"/><Relationship Id="rId10" Type="http://schemas.openxmlformats.org/officeDocument/2006/relationships/image" Target="../media/image17.png"/><Relationship Id="rId4" Type="http://schemas.openxmlformats.org/officeDocument/2006/relationships/image" Target="../media/image9.emf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2.xml"/><Relationship Id="rId7" Type="http://schemas.openxmlformats.org/officeDocument/2006/relationships/image" Target="../media/image9.png"/><Relationship Id="rId12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customXml" Target="../ink/ink3.xml"/><Relationship Id="rId10" Type="http://schemas.openxmlformats.org/officeDocument/2006/relationships/customXml" Target="../ink/ink5.xml"/><Relationship Id="rId4" Type="http://schemas.openxmlformats.org/officeDocument/2006/relationships/image" Target="../media/image70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customXml" Target="../ink/ink20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5" Type="http://schemas.openxmlformats.org/officeDocument/2006/relationships/customXml" Target="../ink/ink23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customXml" Target="../ink/ink2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openxmlformats.org/officeDocument/2006/relationships/customXml" Target="../ink/ink27.xml"/><Relationship Id="rId7" Type="http://schemas.openxmlformats.org/officeDocument/2006/relationships/image" Target="../media/image9.png"/><Relationship Id="rId12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customXml" Target="../ink/ink28.xml"/><Relationship Id="rId10" Type="http://schemas.openxmlformats.org/officeDocument/2006/relationships/customXml" Target="../ink/ink30.xml"/><Relationship Id="rId4" Type="http://schemas.openxmlformats.org/officeDocument/2006/relationships/image" Target="../media/image70.png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customXml" Target="../ink/ink3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customXml" Target="../ink/ink34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customXml" Target="../ink/ink35.xml"/><Relationship Id="rId7" Type="http://schemas.openxmlformats.org/officeDocument/2006/relationships/customXml" Target="../ink/ink37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customXml" Target="../ink/ink36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customXml" Target="../ink/ink39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customXml" Target="../ink/ink4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customXml" Target="../ink/ink44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customXml" Target="../ink/ink8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ink/ink9.xml"/><Relationship Id="rId7" Type="http://schemas.openxmlformats.org/officeDocument/2006/relationships/chart" Target="../charts/chart1.xml"/><Relationship Id="rId12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emf"/><Relationship Id="rId11" Type="http://schemas.openxmlformats.org/officeDocument/2006/relationships/image" Target="../media/image7.jpeg"/><Relationship Id="rId5" Type="http://schemas.openxmlformats.org/officeDocument/2006/relationships/customXml" Target="../ink/ink10.xml"/><Relationship Id="rId10" Type="http://schemas.openxmlformats.org/officeDocument/2006/relationships/image" Target="../media/image13.png"/><Relationship Id="rId4" Type="http://schemas.openxmlformats.org/officeDocument/2006/relationships/image" Target="../media/image9.em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7" Type="http://schemas.openxmlformats.org/officeDocument/2006/relationships/chart" Target="../charts/chart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emf"/><Relationship Id="rId5" Type="http://schemas.openxmlformats.org/officeDocument/2006/relationships/customXml" Target="../ink/ink14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35C85B4C-2C4E-4D01-9E7F-DFAADB276C84}"/>
                  </a:ext>
                </a:extLst>
              </p14:cNvPr>
              <p14:cNvContentPartPr/>
              <p14:nvPr/>
            </p14:nvContentPartPr>
            <p14:xfrm>
              <a:off x="3184566" y="2471186"/>
              <a:ext cx="39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5C85B4C-2C4E-4D01-9E7F-DFAADB276C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5926" y="2462546"/>
                <a:ext cx="216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171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A120EF87-204C-4F9C-B2BC-5D3C336D279F}"/>
              </a:ext>
            </a:extLst>
          </p:cNvPr>
          <p:cNvSpPr txBox="1">
            <a:spLocks/>
          </p:cNvSpPr>
          <p:nvPr/>
        </p:nvSpPr>
        <p:spPr>
          <a:xfrm>
            <a:off x="2521094" y="2958134"/>
            <a:ext cx="715630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EFECTOS NEGATIVOS </a:t>
            </a:r>
          </a:p>
          <a:p>
            <a:pPr algn="ctr"/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DE LA BASURA</a:t>
            </a:r>
            <a:endParaRPr lang="en-GB" sz="18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8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7087197" y="1188415"/>
              <a:ext cx="360" cy="3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82157" y="1183375"/>
                <a:ext cx="1044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8252157" y="1249255"/>
              <a:ext cx="360" cy="36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9D3BE001-A761-4104-95B1-EAFE077251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7837" y="1244935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012584" y="797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164984" y="950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8" descr="http://webs.uvigo.es/gies10/wp-content/uploads/2013/12/Logo-Salud2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99" y="1930745"/>
            <a:ext cx="1294344" cy="11759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://www.hidrolab.com.ve/images/icono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3" t="14272" r="59269" b="31315"/>
          <a:stretch/>
        </p:blipFill>
        <p:spPr bwMode="auto">
          <a:xfrm>
            <a:off x="2005420" y="3491881"/>
            <a:ext cx="1294603" cy="12938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http://grupokopek.com/wp-content/uploads/2013/12/carretera-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74" y="1340767"/>
            <a:ext cx="1264240" cy="11799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http://rlv.zcache.es/icono_rojo_de_la_impresion_animal_de_la_pata_paqu_pegatina-r055271654d0f46ba8648f948191c1164_v9wth_8byvr_5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74" y="4446396"/>
            <a:ext cx="1294604" cy="12946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0" descr="http://us.123rf.com/450wm/anastasiiaku/anastasiiaku1201/anastasiiaku120100132/11972582-conceptual-illustration-of-4-globes-with-icons-of-natural-elements-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6" t="57938" r="4546" b="6809"/>
          <a:stretch/>
        </p:blipFill>
        <p:spPr bwMode="auto">
          <a:xfrm>
            <a:off x="2068724" y="5102344"/>
            <a:ext cx="1274919" cy="12069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7275100" y="1656629"/>
            <a:ext cx="2268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dirty="0"/>
              <a:t>INFRAESTRUCTURA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703931" y="225488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/>
              <a:t>SALUD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589596" y="73331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/>
              <a:t>PAISAJE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589596" y="396632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/>
              <a:t>AIRE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7208742" y="477681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/>
              <a:t>BIOSFERA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3589596" y="545824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/>
              <a:t>SUELO</a:t>
            </a:r>
          </a:p>
        </p:txBody>
      </p:sp>
      <p:pic>
        <p:nvPicPr>
          <p:cNvPr id="23" name="Picture 22" descr="http://us.123rf.com/400wm/400/400/studiobarcelona/studiobarcelona1106/studiobarcelona110600070/9838080-landscape-nature-icons-with-suns-and-hills-for-design-vector-illustratio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2770" r="55356" b="65443"/>
          <a:stretch/>
        </p:blipFill>
        <p:spPr bwMode="auto">
          <a:xfrm>
            <a:off x="2067233" y="398946"/>
            <a:ext cx="1276410" cy="11578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7260536" y="3261049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/>
              <a:t>AGUA</a:t>
            </a:r>
          </a:p>
        </p:txBody>
      </p:sp>
      <p:pic>
        <p:nvPicPr>
          <p:cNvPr id="25" name="Picture 26" descr="http://thumbs.dreamstime.com/z/icono-del-agua-azul-2319125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t="9156" r="11199" b="13995"/>
          <a:stretch/>
        </p:blipFill>
        <p:spPr bwMode="auto">
          <a:xfrm>
            <a:off x="5696574" y="2832409"/>
            <a:ext cx="1294604" cy="12784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0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Resultado de imagen para paisajes de guatema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18" y="1334664"/>
            <a:ext cx="6785895" cy="508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 Título"/>
          <p:cNvSpPr>
            <a:spLocks noGrp="1"/>
          </p:cNvSpPr>
          <p:nvPr>
            <p:ph type="title"/>
          </p:nvPr>
        </p:nvSpPr>
        <p:spPr>
          <a:xfrm>
            <a:off x="3101966" y="336884"/>
            <a:ext cx="6020072" cy="7571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EFECTOS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EN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EL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PAISAJE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2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steban\Documents\Ambiental\Mision 3R\Botaderos\10390355_771199892913891_373391407134626226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4" y="604291"/>
            <a:ext cx="6810614" cy="511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999222" y="5217684"/>
            <a:ext cx="8229600" cy="1143000"/>
          </a:xfrm>
        </p:spPr>
        <p:txBody>
          <a:bodyPr/>
          <a:lstStyle/>
          <a:p>
            <a:pPr algn="ctr"/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Efectos en el Paisaje</a:t>
            </a:r>
          </a:p>
        </p:txBody>
      </p:sp>
    </p:spTree>
    <p:extLst>
      <p:ext uri="{BB962C8B-B14F-4D97-AF65-F5344CB8AC3E}">
        <p14:creationId xmlns:p14="http://schemas.microsoft.com/office/powerpoint/2010/main" val="242897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063763" y="5275735"/>
            <a:ext cx="8229600" cy="1143000"/>
          </a:xfrm>
        </p:spPr>
        <p:txBody>
          <a:bodyPr/>
          <a:lstStyle/>
          <a:p>
            <a:pPr algn="ctr"/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Efectos en el Paisaje</a:t>
            </a:r>
          </a:p>
        </p:txBody>
      </p:sp>
      <p:pic>
        <p:nvPicPr>
          <p:cNvPr id="5" name="Picture 2" descr="Resultado de imagen de playa de champerico bas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56" y="720873"/>
            <a:ext cx="6973614" cy="474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17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063763" y="5275735"/>
            <a:ext cx="8229600" cy="1143000"/>
          </a:xfrm>
        </p:spPr>
        <p:txBody>
          <a:bodyPr/>
          <a:lstStyle/>
          <a:p>
            <a:pPr algn="ctr"/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Efectos en el Paisaje</a:t>
            </a:r>
          </a:p>
        </p:txBody>
      </p:sp>
      <p:pic>
        <p:nvPicPr>
          <p:cNvPr id="4" name="Picture 2" descr="Resultado de imagen para basura en plaza de la constitucion  guatema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19" y="786226"/>
            <a:ext cx="7407268" cy="49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77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063763" y="5275735"/>
            <a:ext cx="8229600" cy="1143000"/>
          </a:xfrm>
        </p:spPr>
        <p:txBody>
          <a:bodyPr/>
          <a:lstStyle/>
          <a:p>
            <a:pPr algn="ctr"/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Efectos en el Paisaje</a:t>
            </a:r>
          </a:p>
        </p:txBody>
      </p:sp>
      <p:pic>
        <p:nvPicPr>
          <p:cNvPr id="4" name="Picture 2" descr="Resultado de imagen para basura en plaza de la constitucion  guatema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19" y="786226"/>
            <a:ext cx="7407268" cy="49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8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sultado de imagen para inundaciones guate bas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2833"/>
          <a:stretch>
            <a:fillRect/>
          </a:stretch>
        </p:blipFill>
        <p:spPr bwMode="auto">
          <a:xfrm>
            <a:off x="3139824" y="1551237"/>
            <a:ext cx="6413249" cy="48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38247" y="512459"/>
            <a:ext cx="7616409" cy="666636"/>
          </a:xfrm>
        </p:spPr>
        <p:txBody>
          <a:bodyPr>
            <a:noAutofit/>
          </a:bodyPr>
          <a:lstStyle/>
          <a:p>
            <a:pPr algn="ctr"/>
            <a:r>
              <a:rPr lang="es-GT" sz="3600" b="1" dirty="0" smtClean="0">
                <a:solidFill>
                  <a:schemeClr val="accent3">
                    <a:lumMod val="50000"/>
                  </a:schemeClr>
                </a:solidFill>
              </a:rPr>
              <a:t>EFECTOS </a:t>
            </a:r>
            <a:r>
              <a:rPr lang="es-GT" sz="3600" b="1" dirty="0">
                <a:solidFill>
                  <a:schemeClr val="accent3">
                    <a:lumMod val="50000"/>
                  </a:schemeClr>
                </a:solidFill>
              </a:rPr>
              <a:t>EN LA INFRAESTRUCTURA</a:t>
            </a:r>
          </a:p>
        </p:txBody>
      </p:sp>
    </p:spTree>
    <p:extLst>
      <p:ext uri="{BB962C8B-B14F-4D97-AF65-F5344CB8AC3E}">
        <p14:creationId xmlns:p14="http://schemas.microsoft.com/office/powerpoint/2010/main" val="268549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steban\Documents\Ambiental\Mision 3R\Botaderos\inund_quetzaltenang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67" y="1552968"/>
            <a:ext cx="4922860" cy="32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Esteban\Documents\Ambiental\Mision 3R\Botaderos\Periferic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78" y="1552969"/>
            <a:ext cx="4827968" cy="328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021305" y="503605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GT" sz="3600" dirty="0" smtClean="0">
                <a:solidFill>
                  <a:schemeClr val="accent3">
                    <a:lumMod val="50000"/>
                  </a:schemeClr>
                </a:solidFill>
              </a:rPr>
              <a:t>Efectos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en la </a:t>
            </a:r>
            <a:r>
              <a:rPr lang="es-GT" sz="3600" dirty="0">
                <a:solidFill>
                  <a:schemeClr val="accent3">
                    <a:lumMod val="50000"/>
                  </a:schemeClr>
                </a:solidFill>
              </a:rPr>
              <a:t>infraestructura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6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inundaciones guate basu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r="8510"/>
          <a:stretch/>
        </p:blipFill>
        <p:spPr bwMode="auto">
          <a:xfrm>
            <a:off x="2454441" y="569815"/>
            <a:ext cx="7375434" cy="494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732549" y="5084177"/>
            <a:ext cx="8229600" cy="1143000"/>
          </a:xfrm>
        </p:spPr>
        <p:txBody>
          <a:bodyPr>
            <a:normAutofit/>
          </a:bodyPr>
          <a:lstStyle/>
          <a:p>
            <a:r>
              <a:rPr lang="es-GT" sz="3600" dirty="0">
                <a:solidFill>
                  <a:schemeClr val="accent3">
                    <a:lumMod val="50000"/>
                  </a:schemeClr>
                </a:solidFill>
              </a:rPr>
              <a:t>		Efectos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</a:rPr>
              <a:t>en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 la </a:t>
            </a:r>
            <a:r>
              <a:rPr lang="es-GT" sz="3600" dirty="0">
                <a:solidFill>
                  <a:schemeClr val="accent3">
                    <a:lumMod val="50000"/>
                  </a:schemeClr>
                </a:solidFill>
              </a:rPr>
              <a:t>infraestructura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8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A120EF87-204C-4F9C-B2BC-5D3C336D279F}"/>
              </a:ext>
            </a:extLst>
          </p:cNvPr>
          <p:cNvSpPr txBox="1">
            <a:spLocks/>
          </p:cNvSpPr>
          <p:nvPr/>
        </p:nvSpPr>
        <p:spPr>
          <a:xfrm>
            <a:off x="2521094" y="2996234"/>
            <a:ext cx="7156306" cy="132556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SESION 3</a:t>
            </a:r>
          </a:p>
          <a:p>
            <a:pPr algn="ctr"/>
            <a:endParaRPr lang="en-GB" sz="4800" b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GB" sz="4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PROBLEMATICA DEL MAL MANEJO DE LA BASURA</a:t>
            </a:r>
            <a:endParaRPr lang="en-GB" sz="20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2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113396" y="53758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GT" sz="3600" dirty="0" smtClean="0">
                <a:solidFill>
                  <a:schemeClr val="accent3">
                    <a:lumMod val="50000"/>
                  </a:schemeClr>
                </a:solidFill>
              </a:rPr>
              <a:t>Efectos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en la </a:t>
            </a:r>
            <a:r>
              <a:rPr lang="es-GT" sz="3600" dirty="0">
                <a:solidFill>
                  <a:schemeClr val="accent3">
                    <a:lumMod val="50000"/>
                  </a:schemeClr>
                </a:solidFill>
              </a:rPr>
              <a:t>infraestructura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6" descr="Resultado de imagen para inundaciones guate basu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r="8162"/>
          <a:stretch/>
        </p:blipFill>
        <p:spPr bwMode="auto">
          <a:xfrm>
            <a:off x="1371149" y="2180935"/>
            <a:ext cx="5414211" cy="364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72" y="296741"/>
            <a:ext cx="5266084" cy="35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mosquitos de basu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0"/>
          <a:stretch/>
        </p:blipFill>
        <p:spPr bwMode="auto">
          <a:xfrm>
            <a:off x="3296651" y="1655404"/>
            <a:ext cx="6038517" cy="451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191592" y="348916"/>
            <a:ext cx="6092080" cy="932656"/>
          </a:xfrm>
        </p:spPr>
        <p:txBody>
          <a:bodyPr>
            <a:normAutofit/>
          </a:bodyPr>
          <a:lstStyle/>
          <a:p>
            <a:r>
              <a:rPr lang="es-GT" sz="36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s-GT" sz="4000" b="1" dirty="0">
                <a:solidFill>
                  <a:schemeClr val="accent3">
                    <a:lumMod val="50000"/>
                  </a:schemeClr>
                </a:solidFill>
              </a:rPr>
              <a:t>EFECTOS EN LA SALUD</a:t>
            </a:r>
            <a:endParaRPr lang="es-G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0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3 CuadroTexto"/>
          <p:cNvSpPr txBox="1"/>
          <p:nvPr/>
        </p:nvSpPr>
        <p:spPr>
          <a:xfrm>
            <a:off x="1227226" y="2431424"/>
            <a:ext cx="4740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s-GT" sz="3200" dirty="0" smtClean="0">
                <a:solidFill>
                  <a:schemeClr val="bg1"/>
                </a:solidFill>
              </a:rPr>
              <a:t>Mosquito: Paludismo, Fiebre </a:t>
            </a:r>
            <a:r>
              <a:rPr lang="es-GT" sz="3200" dirty="0">
                <a:solidFill>
                  <a:schemeClr val="bg1"/>
                </a:solidFill>
              </a:rPr>
              <a:t>amarilla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GT" sz="3200" dirty="0" smtClean="0">
                <a:solidFill>
                  <a:schemeClr val="bg1"/>
                </a:solidFill>
              </a:rPr>
              <a:t>Piojos: Pediculosis, Tifus </a:t>
            </a:r>
            <a:r>
              <a:rPr lang="es-GT" sz="3200" dirty="0">
                <a:solidFill>
                  <a:schemeClr val="bg1"/>
                </a:solidFill>
              </a:rPr>
              <a:t>exantemático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GT" sz="3200" dirty="0" smtClean="0">
                <a:solidFill>
                  <a:schemeClr val="bg1"/>
                </a:solidFill>
              </a:rPr>
              <a:t>Pulgas: Tifus </a:t>
            </a:r>
            <a:r>
              <a:rPr lang="es-GT" sz="3200" dirty="0" err="1">
                <a:solidFill>
                  <a:schemeClr val="bg1"/>
                </a:solidFill>
              </a:rPr>
              <a:t>murino</a:t>
            </a:r>
            <a:endParaRPr lang="es-GT" sz="3200" dirty="0">
              <a:solidFill>
                <a:schemeClr val="bg1"/>
              </a:solidFill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sz="half" idx="1"/>
          </p:nvPr>
        </p:nvSpPr>
        <p:spPr>
          <a:xfrm>
            <a:off x="6256421" y="2503612"/>
            <a:ext cx="4860758" cy="4525963"/>
          </a:xfrm>
        </p:spPr>
        <p:txBody>
          <a:bodyPr>
            <a:noAutofit/>
          </a:bodyPr>
          <a:lstStyle/>
          <a:p>
            <a:pPr marL="457200" indent="-457200" defTabSz="457200"/>
            <a:r>
              <a:rPr lang="es-GT" dirty="0">
                <a:solidFill>
                  <a:schemeClr val="bg1"/>
                </a:solidFill>
              </a:rPr>
              <a:t>Moscas y cucarachas: Fiebre tifoidea, Diarreas</a:t>
            </a:r>
          </a:p>
          <a:p>
            <a:pPr marL="457200" indent="-457200" defTabSz="457200"/>
            <a:r>
              <a:rPr lang="es-GT" dirty="0">
                <a:solidFill>
                  <a:schemeClr val="bg1"/>
                </a:solidFill>
              </a:rPr>
              <a:t>Garrapatas: Fiebres</a:t>
            </a:r>
          </a:p>
          <a:p>
            <a:pPr marL="457200" indent="-457200" defTabSz="457200"/>
            <a:r>
              <a:rPr lang="es-GT" dirty="0">
                <a:solidFill>
                  <a:schemeClr val="bg1"/>
                </a:solidFill>
              </a:rPr>
              <a:t>Ácaros: Sarna</a:t>
            </a:r>
          </a:p>
          <a:p>
            <a:pPr marL="457200" indent="-457200" defTabSz="457200"/>
            <a:r>
              <a:rPr lang="es-GT" dirty="0" err="1">
                <a:solidFill>
                  <a:schemeClr val="bg1"/>
                </a:solidFill>
              </a:rPr>
              <a:t>Simulidos</a:t>
            </a:r>
            <a:r>
              <a:rPr lang="es-GT" dirty="0">
                <a:solidFill>
                  <a:schemeClr val="bg1"/>
                </a:solidFill>
              </a:rPr>
              <a:t>:</a:t>
            </a:r>
            <a:r>
              <a:rPr lang="es-GT" dirty="0">
                <a:solidFill>
                  <a:schemeClr val="bg1"/>
                </a:solidFill>
              </a:rPr>
              <a:t> </a:t>
            </a:r>
            <a:r>
              <a:rPr lang="es-GT" dirty="0" err="1">
                <a:solidFill>
                  <a:schemeClr val="bg1"/>
                </a:solidFill>
              </a:rPr>
              <a:t>Oncocercosis</a:t>
            </a:r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671643" y="6115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GT" sz="3600" b="1" dirty="0">
                <a:solidFill>
                  <a:schemeClr val="bg1"/>
                </a:solidFill>
              </a:rPr>
              <a:t>Efectos en la </a:t>
            </a:r>
            <a:r>
              <a:rPr lang="es-GT" sz="3600" b="1" dirty="0" smtClean="0">
                <a:solidFill>
                  <a:schemeClr val="bg1"/>
                </a:solidFill>
              </a:rPr>
              <a:t>salud </a:t>
            </a:r>
            <a:br>
              <a:rPr lang="es-GT" sz="3600" b="1" dirty="0" smtClean="0">
                <a:solidFill>
                  <a:schemeClr val="bg1"/>
                </a:solidFill>
              </a:rPr>
            </a:br>
            <a:r>
              <a:rPr lang="es-GT" sz="3600" b="1" dirty="0" smtClean="0">
                <a:solidFill>
                  <a:schemeClr val="bg1"/>
                </a:solidFill>
              </a:rPr>
              <a:t>- </a:t>
            </a:r>
            <a:r>
              <a:rPr lang="es-GT" sz="3600" b="1" dirty="0" smtClean="0">
                <a:solidFill>
                  <a:schemeClr val="bg1"/>
                </a:solidFill>
              </a:rPr>
              <a:t>22 enfermedades -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2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3 CuadroTexto"/>
          <p:cNvSpPr txBox="1"/>
          <p:nvPr/>
        </p:nvSpPr>
        <p:spPr>
          <a:xfrm>
            <a:off x="1515979" y="2575802"/>
            <a:ext cx="52698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s-GT" sz="3200" dirty="0">
                <a:solidFill>
                  <a:schemeClr val="bg1"/>
                </a:solidFill>
              </a:rPr>
              <a:t>Ratas y </a:t>
            </a:r>
            <a:r>
              <a:rPr lang="es-GT" sz="3200" dirty="0" smtClean="0">
                <a:solidFill>
                  <a:schemeClr val="bg1"/>
                </a:solidFill>
              </a:rPr>
              <a:t>ratones: Salmonelosis, Peste bubónica, </a:t>
            </a:r>
            <a:r>
              <a:rPr lang="es-GT" sz="3200" dirty="0" err="1" smtClean="0">
                <a:solidFill>
                  <a:schemeClr val="bg1"/>
                </a:solidFill>
              </a:rPr>
              <a:t>Leptospirosis</a:t>
            </a:r>
            <a:r>
              <a:rPr lang="es-GT" sz="3200" dirty="0" smtClean="0">
                <a:solidFill>
                  <a:schemeClr val="bg1"/>
                </a:solidFill>
              </a:rPr>
              <a:t>, Rabia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GT" sz="3200" dirty="0" smtClean="0">
                <a:solidFill>
                  <a:schemeClr val="bg1"/>
                </a:solidFill>
              </a:rPr>
              <a:t>Flebótomos: Leishmaniosis</a:t>
            </a:r>
            <a:endParaRPr lang="es-GT" sz="3200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s-GT" sz="3200" dirty="0">
              <a:solidFill>
                <a:schemeClr val="bg1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671643" y="755898"/>
            <a:ext cx="8229600" cy="1143000"/>
          </a:xfrm>
        </p:spPr>
        <p:txBody>
          <a:bodyPr>
            <a:normAutofit/>
          </a:bodyPr>
          <a:lstStyle/>
          <a:p>
            <a:r>
              <a:rPr lang="es-GT" sz="3600" b="1" dirty="0">
                <a:solidFill>
                  <a:schemeClr val="bg1"/>
                </a:solidFill>
              </a:rPr>
              <a:t>Efectos en la </a:t>
            </a:r>
            <a:r>
              <a:rPr lang="es-GT" sz="3600" b="1" dirty="0" smtClean="0">
                <a:solidFill>
                  <a:schemeClr val="bg1"/>
                </a:solidFill>
              </a:rPr>
              <a:t>salud </a:t>
            </a:r>
            <a:br>
              <a:rPr lang="es-GT" sz="3600" b="1" dirty="0" smtClean="0">
                <a:solidFill>
                  <a:schemeClr val="bg1"/>
                </a:solidFill>
              </a:rPr>
            </a:br>
            <a:r>
              <a:rPr lang="es-GT" sz="3600" b="1" dirty="0" smtClean="0">
                <a:solidFill>
                  <a:schemeClr val="bg1"/>
                </a:solidFill>
              </a:rPr>
              <a:t>- </a:t>
            </a:r>
            <a:r>
              <a:rPr lang="es-GT" sz="3600" b="1" dirty="0" smtClean="0">
                <a:solidFill>
                  <a:schemeClr val="bg1"/>
                </a:solidFill>
              </a:rPr>
              <a:t>22 enfermedades -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Resultado de imagen para ratas bas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495" y="745471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Esteban\Documents\Ambiental\Mision 3R\Botaderos\ninos-basur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495" y="3743942"/>
            <a:ext cx="3384376" cy="242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81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191592" y="348916"/>
            <a:ext cx="6092080" cy="932656"/>
          </a:xfrm>
        </p:spPr>
        <p:txBody>
          <a:bodyPr>
            <a:normAutofit/>
          </a:bodyPr>
          <a:lstStyle/>
          <a:p>
            <a:pPr algn="ctr"/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EFECTOS </a:t>
            </a:r>
            <a:r>
              <a:rPr lang="es-GT" sz="4000" b="1" dirty="0">
                <a:solidFill>
                  <a:schemeClr val="accent3">
                    <a:lumMod val="50000"/>
                  </a:schemeClr>
                </a:solidFill>
              </a:rPr>
              <a:t>EN </a:t>
            </a:r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EL AMBIENTE</a:t>
            </a:r>
            <a:endParaRPr lang="es-G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4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191592" y="348916"/>
            <a:ext cx="6092080" cy="932656"/>
          </a:xfrm>
        </p:spPr>
        <p:txBody>
          <a:bodyPr>
            <a:normAutofit/>
          </a:bodyPr>
          <a:lstStyle/>
          <a:p>
            <a:pPr algn="ctr"/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EFECTOS </a:t>
            </a:r>
            <a:r>
              <a:rPr lang="es-GT" sz="4000" b="1" dirty="0">
                <a:solidFill>
                  <a:schemeClr val="accent3">
                    <a:lumMod val="50000"/>
                  </a:schemeClr>
                </a:solidFill>
              </a:rPr>
              <a:t>EN </a:t>
            </a:r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EL AMBIENTE</a:t>
            </a:r>
            <a:endParaRPr lang="es-G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 descr="C:\Users\Esteban\Pictures\Muestreo El Carmen 06.10.2015\DSC02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>
            <a:fillRect/>
          </a:stretch>
        </p:blipFill>
        <p:spPr bwMode="auto">
          <a:xfrm>
            <a:off x="3259024" y="1551237"/>
            <a:ext cx="5824399" cy="436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67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465094" y="5097211"/>
            <a:ext cx="51013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600" dirty="0" smtClean="0">
                <a:solidFill>
                  <a:schemeClr val="accent3">
                    <a:lumMod val="50000"/>
                  </a:schemeClr>
                </a:solidFill>
              </a:rPr>
              <a:t>Efectos en el agua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4" descr="Resultado de imagen para lixivia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307" y="623469"/>
            <a:ext cx="6495207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70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465094" y="5193463"/>
            <a:ext cx="51013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600" dirty="0" smtClean="0">
                <a:solidFill>
                  <a:schemeClr val="accent3">
                    <a:lumMod val="50000"/>
                  </a:schemeClr>
                </a:solidFill>
              </a:rPr>
              <a:t>Efectos en el agua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65" y="1571337"/>
            <a:ext cx="8971339" cy="4097374"/>
          </a:xfrm>
        </p:spPr>
      </p:pic>
      <p:cxnSp>
        <p:nvCxnSpPr>
          <p:cNvPr id="15" name="Conector curvado 10"/>
          <p:cNvCxnSpPr/>
          <p:nvPr/>
        </p:nvCxnSpPr>
        <p:spPr>
          <a:xfrm>
            <a:off x="5295157" y="2948826"/>
            <a:ext cx="2573496" cy="36004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curvado 12"/>
          <p:cNvCxnSpPr/>
          <p:nvPr/>
        </p:nvCxnSpPr>
        <p:spPr>
          <a:xfrm>
            <a:off x="5151141" y="3092842"/>
            <a:ext cx="2717512" cy="432048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curvado 13"/>
          <p:cNvCxnSpPr/>
          <p:nvPr/>
        </p:nvCxnSpPr>
        <p:spPr>
          <a:xfrm>
            <a:off x="5151141" y="3308866"/>
            <a:ext cx="2717512" cy="432048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3687643" y="3115850"/>
            <a:ext cx="0" cy="1513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3975675" y="3089158"/>
            <a:ext cx="0" cy="1540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>
            <a:off x="4263707" y="3089158"/>
            <a:ext cx="108" cy="1540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lamada de nube 20"/>
          <p:cNvSpPr/>
          <p:nvPr/>
        </p:nvSpPr>
        <p:spPr>
          <a:xfrm>
            <a:off x="2221970" y="433143"/>
            <a:ext cx="1439727" cy="761075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cxnSp>
        <p:nvCxnSpPr>
          <p:cNvPr id="22" name="Conector recto 23"/>
          <p:cNvCxnSpPr/>
          <p:nvPr/>
        </p:nvCxnSpPr>
        <p:spPr>
          <a:xfrm>
            <a:off x="3062366" y="1125535"/>
            <a:ext cx="503079" cy="1436866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5"/>
          <p:cNvCxnSpPr/>
          <p:nvPr/>
        </p:nvCxnSpPr>
        <p:spPr>
          <a:xfrm>
            <a:off x="3198431" y="1037747"/>
            <a:ext cx="584123" cy="1453882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6"/>
          <p:cNvCxnSpPr/>
          <p:nvPr/>
        </p:nvCxnSpPr>
        <p:spPr>
          <a:xfrm>
            <a:off x="2846342" y="1206655"/>
            <a:ext cx="468052" cy="1355746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7"/>
          <p:cNvCxnSpPr/>
          <p:nvPr/>
        </p:nvCxnSpPr>
        <p:spPr>
          <a:xfrm>
            <a:off x="3314394" y="929887"/>
            <a:ext cx="680092" cy="1561742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92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071277" y="348916"/>
            <a:ext cx="6092080" cy="932656"/>
          </a:xfrm>
        </p:spPr>
        <p:txBody>
          <a:bodyPr>
            <a:normAutofit/>
          </a:bodyPr>
          <a:lstStyle/>
          <a:p>
            <a:pPr algn="ctr"/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EFECTOS </a:t>
            </a:r>
            <a:r>
              <a:rPr lang="es-GT" sz="4000" b="1" dirty="0">
                <a:solidFill>
                  <a:schemeClr val="accent3">
                    <a:lumMod val="50000"/>
                  </a:schemeClr>
                </a:solidFill>
              </a:rPr>
              <a:t>EN </a:t>
            </a:r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EL AIRE</a:t>
            </a:r>
            <a:endParaRPr lang="es-G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4 Marcador de posición de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381" y="1479049"/>
            <a:ext cx="6292933" cy="47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6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465094" y="5097211"/>
            <a:ext cx="51013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600" dirty="0" smtClean="0">
                <a:solidFill>
                  <a:schemeClr val="accent3">
                    <a:lumMod val="50000"/>
                  </a:schemeClr>
                </a:solidFill>
              </a:rPr>
              <a:t>Efectos en el aire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Resultado de imagen para QUEMA DE BAS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75" y="789059"/>
            <a:ext cx="7222216" cy="47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9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E15568-2AB1-40F8-9954-851A0EDFB4E2}"/>
              </a:ext>
            </a:extLst>
          </p:cNvPr>
          <p:cNvSpPr/>
          <p:nvPr/>
        </p:nvSpPr>
        <p:spPr>
          <a:xfrm>
            <a:off x="1912601" y="1383594"/>
            <a:ext cx="3538922" cy="405386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DA4F297F-FC87-4764-B500-8146954437E8}"/>
                  </a:ext>
                </a:extLst>
              </p14:cNvPr>
              <p14:cNvContentPartPr/>
              <p14:nvPr/>
            </p14:nvContentPartPr>
            <p14:xfrm>
              <a:off x="2211927" y="-405305"/>
              <a:ext cx="21960" cy="21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A4F297F-FC87-4764-B500-8146954437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927" y="-414305"/>
                <a:ext cx="396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6B017F10-A15F-4718-8581-2145625ED06A}"/>
                  </a:ext>
                </a:extLst>
              </p14:cNvPr>
              <p14:cNvContentPartPr/>
              <p14:nvPr/>
            </p14:nvContentPartPr>
            <p14:xfrm>
              <a:off x="9833127" y="3695455"/>
              <a:ext cx="30600" cy="39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6B017F10-A15F-4718-8581-2145625ED0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24487" y="3686815"/>
                <a:ext cx="4824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1724ED91-8B30-462A-9155-D0BFD5089970}"/>
                  </a:ext>
                </a:extLst>
              </p14:cNvPr>
              <p14:cNvContentPartPr/>
              <p14:nvPr/>
            </p14:nvContentPartPr>
            <p14:xfrm>
              <a:off x="8345967" y="3197575"/>
              <a:ext cx="1764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1724ED91-8B30-462A-9155-D0BFD50899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37327" y="3188935"/>
                <a:ext cx="35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39EB9D44-C2A9-4B33-868C-4CD4E93ED45A}"/>
                  </a:ext>
                </a:extLst>
              </p14:cNvPr>
              <p14:cNvContentPartPr/>
              <p14:nvPr/>
            </p14:nvContentPartPr>
            <p14:xfrm>
              <a:off x="10013847" y="2961415"/>
              <a:ext cx="360" cy="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39EB9D44-C2A9-4B33-868C-4CD4E93ED4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4847" y="29524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2D8F9F1-12EE-4F32-9662-3697B8A685AA}"/>
              </a:ext>
            </a:extLst>
          </p:cNvPr>
          <p:cNvSpPr txBox="1"/>
          <p:nvPr/>
        </p:nvSpPr>
        <p:spPr>
          <a:xfrm>
            <a:off x="2472683" y="2763793"/>
            <a:ext cx="2577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pc="600" dirty="0">
                <a:solidFill>
                  <a:schemeClr val="bg1"/>
                </a:solidFill>
              </a:rPr>
              <a:t>IMAGE </a:t>
            </a:r>
            <a:r>
              <a:rPr lang="en-GB" sz="2800" b="1" i="1" spc="1300" dirty="0">
                <a:solidFill>
                  <a:schemeClr val="bg1"/>
                </a:solidFill>
              </a:rPr>
              <a:t>HERE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7ECED8BA-607D-4836-ABF0-0747267E8D8C}"/>
              </a:ext>
            </a:extLst>
          </p:cNvPr>
          <p:cNvSpPr txBox="1">
            <a:spLocks/>
          </p:cNvSpPr>
          <p:nvPr/>
        </p:nvSpPr>
        <p:spPr>
          <a:xfrm>
            <a:off x="6781800" y="2727994"/>
            <a:ext cx="3232407" cy="17856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¿</a:t>
            </a:r>
            <a:r>
              <a:rPr lang="en-GB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Por</a:t>
            </a: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qué</a:t>
            </a: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la </a:t>
            </a:r>
            <a:r>
              <a:rPr lang="en-GB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basura</a:t>
            </a: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es</a:t>
            </a: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un </a:t>
            </a:r>
            <a:r>
              <a:rPr lang="en-GB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problema</a:t>
            </a: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?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Alex Ortiz\Desktop\Rujotay\IMG_20190821_09024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r="19576" b="20307"/>
          <a:stretch/>
        </p:blipFill>
        <p:spPr bwMode="auto">
          <a:xfrm>
            <a:off x="1912601" y="1383594"/>
            <a:ext cx="4602500" cy="405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24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095340" y="228601"/>
            <a:ext cx="6092080" cy="932656"/>
          </a:xfrm>
        </p:spPr>
        <p:txBody>
          <a:bodyPr>
            <a:normAutofit/>
          </a:bodyPr>
          <a:lstStyle/>
          <a:p>
            <a:pPr algn="ctr"/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EFECTOS </a:t>
            </a:r>
            <a:r>
              <a:rPr lang="es-GT" sz="4000" b="1" dirty="0">
                <a:solidFill>
                  <a:schemeClr val="accent3">
                    <a:lumMod val="50000"/>
                  </a:schemeClr>
                </a:solidFill>
              </a:rPr>
              <a:t>EN </a:t>
            </a:r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LA BIOSFERA</a:t>
            </a:r>
            <a:endParaRPr lang="es-G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2" descr="Resultado de imagen para basura arrec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851064" y="1382794"/>
            <a:ext cx="6562337" cy="492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4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489157" y="5217526"/>
            <a:ext cx="51013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600" dirty="0" smtClean="0">
                <a:solidFill>
                  <a:schemeClr val="accent3">
                    <a:lumMod val="50000"/>
                  </a:schemeClr>
                </a:solidFill>
              </a:rPr>
              <a:t>Efectos en la biósfera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2" descr="Resultado de imagen para muerte de especies por plas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40" y="588009"/>
            <a:ext cx="7755705" cy="495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69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489157" y="5217526"/>
            <a:ext cx="51013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600" dirty="0" smtClean="0">
                <a:solidFill>
                  <a:schemeClr val="accent3">
                    <a:lumMod val="50000"/>
                  </a:schemeClr>
                </a:solidFill>
              </a:rPr>
              <a:t>Efectos en la biósfera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Resultado de imagen para muerte de especies por plas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36" y="786439"/>
            <a:ext cx="7811633" cy="488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45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489157" y="5217526"/>
            <a:ext cx="51013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600" dirty="0" smtClean="0">
                <a:solidFill>
                  <a:schemeClr val="accent3">
                    <a:lumMod val="50000"/>
                  </a:schemeClr>
                </a:solidFill>
              </a:rPr>
              <a:t>Efectos en la biósfera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 descr="C:\Users\Esteban\Documents\Ambiental\Mision 3R\Botaderos\intoxican-desechos-arrastra-Motagua-izquierdo_PREIMA20130107_0417_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22" y="738803"/>
            <a:ext cx="7054768" cy="480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12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071277" y="108286"/>
            <a:ext cx="6092080" cy="932656"/>
          </a:xfrm>
        </p:spPr>
        <p:txBody>
          <a:bodyPr>
            <a:normAutofit/>
          </a:bodyPr>
          <a:lstStyle/>
          <a:p>
            <a:pPr algn="ctr"/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EFECTOS </a:t>
            </a:r>
            <a:r>
              <a:rPr lang="es-GT" sz="4000" b="1" dirty="0">
                <a:solidFill>
                  <a:schemeClr val="accent3">
                    <a:lumMod val="50000"/>
                  </a:schemeClr>
                </a:solidFill>
              </a:rPr>
              <a:t>EN </a:t>
            </a:r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EL </a:t>
            </a:r>
            <a:r>
              <a:rPr lang="es-GT" sz="4000" b="1" dirty="0" smtClean="0">
                <a:solidFill>
                  <a:schemeClr val="accent3">
                    <a:lumMod val="50000"/>
                  </a:schemeClr>
                </a:solidFill>
              </a:rPr>
              <a:t>SUELO</a:t>
            </a:r>
            <a:endParaRPr lang="es-G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Marcador de posición de 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3019505" y="1310609"/>
            <a:ext cx="6148554" cy="4611416"/>
          </a:xfrm>
          <a:prstGeom prst="rect">
            <a:avLst/>
          </a:prstGeom>
        </p:spPr>
      </p:pic>
      <p:sp>
        <p:nvSpPr>
          <p:cNvPr id="6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94515" y="5970151"/>
            <a:ext cx="5486400" cy="804862"/>
          </a:xfrm>
        </p:spPr>
        <p:txBody>
          <a:bodyPr>
            <a:normAutofit/>
          </a:bodyPr>
          <a:lstStyle/>
          <a:p>
            <a:r>
              <a:rPr lang="en-US" sz="1800" dirty="0" err="1"/>
              <a:t>Basurero</a:t>
            </a:r>
            <a:r>
              <a:rPr lang="en-US" sz="1800" dirty="0"/>
              <a:t> de Santa Eulalia, Huehuetenango</a:t>
            </a:r>
          </a:p>
        </p:txBody>
      </p:sp>
    </p:spTree>
    <p:extLst>
      <p:ext uri="{BB962C8B-B14F-4D97-AF65-F5344CB8AC3E}">
        <p14:creationId xmlns:p14="http://schemas.microsoft.com/office/powerpoint/2010/main" val="379876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489157" y="5217526"/>
            <a:ext cx="51013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600" dirty="0" smtClean="0">
                <a:solidFill>
                  <a:schemeClr val="accent3">
                    <a:lumMod val="50000"/>
                  </a:schemeClr>
                </a:solidFill>
              </a:rPr>
              <a:t>Efectos en el suelo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2" descr="Resultado de imagen para contaminacion del suelo metales pesad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7"/>
          <a:stretch/>
        </p:blipFill>
        <p:spPr bwMode="auto">
          <a:xfrm>
            <a:off x="1568418" y="994956"/>
            <a:ext cx="5121139" cy="39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6415504" y="1290273"/>
            <a:ext cx="4494464" cy="3395479"/>
          </a:xfrm>
        </p:spPr>
        <p:txBody>
          <a:bodyPr>
            <a:normAutofit/>
          </a:bodyPr>
          <a:lstStyle/>
          <a:p>
            <a:pPr lvl="1"/>
            <a:r>
              <a:rPr lang="es-GT" sz="3200" dirty="0" smtClean="0">
                <a:solidFill>
                  <a:schemeClr val="accent3">
                    <a:lumMod val="50000"/>
                  </a:schemeClr>
                </a:solidFill>
              </a:rPr>
              <a:t>Plásticos </a:t>
            </a:r>
            <a:endParaRPr lang="es-GT" sz="3200" dirty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es-GT" sz="3200" dirty="0">
                <a:solidFill>
                  <a:schemeClr val="accent3">
                    <a:lumMod val="50000"/>
                  </a:schemeClr>
                </a:solidFill>
              </a:rPr>
              <a:t>Sustancias Corrosivas (ácidos)</a:t>
            </a:r>
          </a:p>
          <a:p>
            <a:pPr lvl="1"/>
            <a:r>
              <a:rPr lang="es-GT" sz="3200" dirty="0">
                <a:solidFill>
                  <a:schemeClr val="accent3">
                    <a:lumMod val="50000"/>
                  </a:schemeClr>
                </a:solidFill>
              </a:rPr>
              <a:t>Metales pesados</a:t>
            </a:r>
          </a:p>
          <a:p>
            <a:pPr marL="457200" lvl="1" indent="0">
              <a:buNone/>
            </a:pPr>
            <a:endParaRPr lang="es-GT" sz="3200" dirty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endParaRPr lang="es-GT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1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A120EF87-204C-4F9C-B2BC-5D3C336D279F}"/>
              </a:ext>
            </a:extLst>
          </p:cNvPr>
          <p:cNvSpPr txBox="1">
            <a:spLocks/>
          </p:cNvSpPr>
          <p:nvPr/>
        </p:nvSpPr>
        <p:spPr>
          <a:xfrm>
            <a:off x="2521094" y="2958134"/>
            <a:ext cx="7156306" cy="13255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EJEMPLO COMPARATIVO</a:t>
            </a:r>
          </a:p>
          <a:p>
            <a:pPr algn="ctr"/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¿CUÁNTA </a:t>
            </a:r>
            <a:r>
              <a:rPr lang="en-GB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BASURA GENERAMOS?</a:t>
            </a:r>
          </a:p>
          <a:p>
            <a:pPr algn="ctr"/>
            <a:endParaRPr lang="en-GB" b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algn="ctr"/>
            <a:endParaRPr lang="en-GB" sz="18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9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CEE7E4D5-51E1-457A-91D5-269D51993D93}"/>
                  </a:ext>
                </a:extLst>
              </p14:cNvPr>
              <p14:cNvContentPartPr/>
              <p14:nvPr/>
            </p14:nvContentPartPr>
            <p14:xfrm>
              <a:off x="8102357" y="4050249"/>
              <a:ext cx="5040" cy="122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CEE7E4D5-51E1-457A-91D5-269D51993D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93717" y="4041249"/>
                <a:ext cx="22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C4534A80-7300-4FD4-9FCE-2E1C39883CE3}"/>
                  </a:ext>
                </a:extLst>
              </p14:cNvPr>
              <p14:cNvContentPartPr/>
              <p14:nvPr/>
            </p14:nvContentPartPr>
            <p14:xfrm>
              <a:off x="5128037" y="2970249"/>
              <a:ext cx="3960" cy="68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C4534A80-7300-4FD4-9FCE-2E1C39883C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9397" y="2961249"/>
                <a:ext cx="216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DBEB6986-24F1-4851-ACD9-A742084FB19E}"/>
                  </a:ext>
                </a:extLst>
              </p14:cNvPr>
              <p14:cNvContentPartPr/>
              <p14:nvPr/>
            </p14:nvContentPartPr>
            <p14:xfrm>
              <a:off x="5614037" y="2642289"/>
              <a:ext cx="2880" cy="360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DBEB6986-24F1-4851-ACD9-A742084FB1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5037" y="2633289"/>
                <a:ext cx="20520" cy="212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32DB861-7E02-4EA4-8E16-ADC01B4B19D9}"/>
              </a:ext>
            </a:extLst>
          </p:cNvPr>
          <p:cNvSpPr txBox="1">
            <a:spLocks/>
          </p:cNvSpPr>
          <p:nvPr/>
        </p:nvSpPr>
        <p:spPr>
          <a:xfrm>
            <a:off x="1735327" y="743440"/>
            <a:ext cx="56310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3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¿</a:t>
            </a:r>
            <a:r>
              <a:rPr lang="en-GB" sz="2800" b="1" spc="3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CÓMO AFECTA LA BASURA A PATZICÍA Y CHIMALTENANGO?</a:t>
            </a:r>
            <a:endParaRPr lang="en-GB" sz="2800" b="1" spc="3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Picture 2" descr="http://mw2.google.com/mw-panoramio/photos/medium/94910780.jpg">
            <a:extLst>
              <a:ext uri="{FF2B5EF4-FFF2-40B4-BE49-F238E27FC236}">
                <a16:creationId xmlns="" xmlns:a16="http://schemas.microsoft.com/office/drawing/2014/main" id="{F8EA2C6A-CB8C-4AEE-8888-CD691617B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68" y="2311901"/>
            <a:ext cx="5833381" cy="347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11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DF109836-A1FD-4510-8B96-56894277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729" y="156300"/>
            <a:ext cx="9273671" cy="1325563"/>
          </a:xfrm>
        </p:spPr>
        <p:txBody>
          <a:bodyPr>
            <a:normAutofit/>
          </a:bodyPr>
          <a:lstStyle/>
          <a:p>
            <a:r>
              <a:rPr lang="en-GB" sz="4800" b="1" spc="3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CONTEXTO LOCAL</a:t>
            </a:r>
            <a:endParaRPr lang="en-GB" sz="2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6725247" y="1188415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6607" y="11794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7890207" y="1249255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D3BE001-A761-4104-95B1-EAFE077251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1567" y="12406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3 Título"/>
          <p:cNvSpPr txBox="1">
            <a:spLocks/>
          </p:cNvSpPr>
          <p:nvPr/>
        </p:nvSpPr>
        <p:spPr>
          <a:xfrm>
            <a:off x="2012584" y="2139620"/>
            <a:ext cx="8142069" cy="3492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En la ciudad de Guatemala en promedio, cada persona produce  </a:t>
            </a:r>
            <a:r>
              <a:rPr lang="es-GT" dirty="0" smtClean="0">
                <a:solidFill>
                  <a:srgbClr val="00B050"/>
                </a:solidFill>
                <a:latin typeface="+mn-lt"/>
              </a:rPr>
              <a:t>0.88 libras 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de residuos al día.</a:t>
            </a:r>
          </a:p>
          <a:p>
            <a:pPr algn="ctr"/>
            <a:endParaRPr lang="es-GT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algn="ctr"/>
            <a:endParaRPr lang="es-GT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s-GT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Una persona chimalteca produce en promedio (</a:t>
            </a:r>
            <a:r>
              <a:rPr lang="es-GT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aprox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)  </a:t>
            </a:r>
            <a:r>
              <a:rPr lang="es-GT" dirty="0" smtClean="0">
                <a:solidFill>
                  <a:srgbClr val="00B050"/>
                </a:solidFill>
                <a:latin typeface="+mn-lt"/>
              </a:rPr>
              <a:t>0.84 libras (0.38 kg) 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de residuos al día.</a:t>
            </a:r>
          </a:p>
          <a:p>
            <a:pPr algn="ctr"/>
            <a:endParaRPr lang="es-GT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012584" y="797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164984" y="950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9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6725247" y="1188415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6607" y="11794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7890207" y="1249255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D3BE001-A761-4104-95B1-EAFE077251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1567" y="12406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012584" y="797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164984" y="950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http://www.zonu.com/images/500X0/2011-11-23-14984/Mapa-de-Chimaltenan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89" y="1701170"/>
            <a:ext cx="378526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1515979" y="2129588"/>
            <a:ext cx="4596063" cy="4518096"/>
          </a:xfrm>
        </p:spPr>
        <p:txBody>
          <a:bodyPr/>
          <a:lstStyle/>
          <a:p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Población: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666,938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 habitantes</a:t>
            </a:r>
          </a:p>
          <a:p>
            <a:endParaRPr lang="es-GT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Residuos per 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cápita: 138.7 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(kg/persona/año)</a:t>
            </a:r>
          </a:p>
          <a:p>
            <a:endParaRPr lang="es-GT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2028628" y="1298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solidFill>
                  <a:schemeClr val="accent3">
                    <a:lumMod val="50000"/>
                  </a:schemeClr>
                </a:solidFill>
              </a:rPr>
              <a:t>CHIMALTENANGO</a:t>
            </a:r>
          </a:p>
        </p:txBody>
      </p:sp>
    </p:spTree>
    <p:extLst>
      <p:ext uri="{BB962C8B-B14F-4D97-AF65-F5344CB8AC3E}">
        <p14:creationId xmlns:p14="http://schemas.microsoft.com/office/powerpoint/2010/main" val="227212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7C695B-C150-4801-AB49-40B0C068A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505" y="1544843"/>
            <a:ext cx="8065945" cy="206822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GT" sz="2800" dirty="0" smtClean="0">
                <a:solidFill>
                  <a:schemeClr val="bg1"/>
                </a:solidFill>
              </a:rPr>
              <a:t>Porque </a:t>
            </a:r>
            <a:r>
              <a:rPr lang="es-GT" sz="2800" dirty="0">
                <a:solidFill>
                  <a:schemeClr val="bg1"/>
                </a:solidFill>
              </a:rPr>
              <a:t>cada día desechamos grandes </a:t>
            </a:r>
            <a:r>
              <a:rPr lang="es-GT" sz="2800" dirty="0" smtClean="0">
                <a:solidFill>
                  <a:schemeClr val="bg1"/>
                </a:solidFill>
              </a:rPr>
              <a:t>cantidades materiales </a:t>
            </a:r>
            <a:r>
              <a:rPr lang="es-GT" sz="2800" dirty="0">
                <a:solidFill>
                  <a:schemeClr val="bg1"/>
                </a:solidFill>
              </a:rPr>
              <a:t>que se convierten </a:t>
            </a:r>
            <a:r>
              <a:rPr lang="es-GT" sz="2800" dirty="0" smtClean="0">
                <a:solidFill>
                  <a:schemeClr val="bg1"/>
                </a:solidFill>
              </a:rPr>
              <a:t>en basura.</a:t>
            </a:r>
          </a:p>
          <a:p>
            <a:pPr marL="514350" indent="-514350">
              <a:buFont typeface="+mj-lt"/>
              <a:buAutoNum type="arabicPeriod"/>
            </a:pPr>
            <a:endParaRPr lang="es-GT" sz="28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dirty="0" smtClean="0">
                <a:solidFill>
                  <a:schemeClr val="bg1"/>
                </a:solidFill>
              </a:rPr>
              <a:t>Porque </a:t>
            </a:r>
            <a:r>
              <a:rPr lang="es-GT" sz="2800" dirty="0">
                <a:solidFill>
                  <a:schemeClr val="bg1"/>
                </a:solidFill>
              </a:rPr>
              <a:t>el mal manejo de los </a:t>
            </a:r>
            <a:r>
              <a:rPr lang="es-GT" sz="2800" dirty="0" smtClean="0">
                <a:solidFill>
                  <a:schemeClr val="bg1"/>
                </a:solidFill>
              </a:rPr>
              <a:t>residuos afecta </a:t>
            </a:r>
            <a:r>
              <a:rPr lang="es-GT" sz="2800" dirty="0">
                <a:solidFill>
                  <a:schemeClr val="bg1"/>
                </a:solidFill>
              </a:rPr>
              <a:t>el medio ambiente (suelo, agua, aire</a:t>
            </a:r>
            <a:r>
              <a:rPr lang="es-GT" sz="2800" dirty="0" smtClean="0">
                <a:solidFill>
                  <a:schemeClr val="bg1"/>
                </a:solidFill>
              </a:rPr>
              <a:t>, biósfera).</a:t>
            </a:r>
          </a:p>
          <a:p>
            <a:pPr marL="514350" indent="-514350">
              <a:buFont typeface="+mj-lt"/>
              <a:buAutoNum type="arabicPeriod"/>
            </a:pPr>
            <a:endParaRPr lang="es-GT" sz="28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GT" sz="2800" dirty="0" smtClean="0">
                <a:solidFill>
                  <a:schemeClr val="bg1"/>
                </a:solidFill>
              </a:rPr>
              <a:t>Porque </a:t>
            </a:r>
            <a:r>
              <a:rPr lang="es-GT" sz="2800" dirty="0">
                <a:solidFill>
                  <a:schemeClr val="bg1"/>
                </a:solidFill>
              </a:rPr>
              <a:t>el mal manejo de residuos afecta </a:t>
            </a:r>
            <a:r>
              <a:rPr lang="es-GT" sz="2800" dirty="0" smtClean="0">
                <a:solidFill>
                  <a:schemeClr val="bg1"/>
                </a:solidFill>
              </a:rPr>
              <a:t>la salud </a:t>
            </a:r>
            <a:r>
              <a:rPr lang="es-GT" sz="2800" dirty="0">
                <a:solidFill>
                  <a:schemeClr val="bg1"/>
                </a:solidFill>
              </a:rPr>
              <a:t>y la economía de las personas.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501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7C695B-C150-4801-AB49-40B0C068A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35" y="2221619"/>
            <a:ext cx="6782576" cy="20682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GT" sz="3600" dirty="0">
                <a:solidFill>
                  <a:schemeClr val="bg1"/>
                </a:solidFill>
              </a:rPr>
              <a:t>Se producen un total de </a:t>
            </a:r>
            <a:r>
              <a:rPr lang="es-GT" sz="3600" b="1" dirty="0">
                <a:solidFill>
                  <a:schemeClr val="bg1"/>
                </a:solidFill>
              </a:rPr>
              <a:t>254 toneladas </a:t>
            </a:r>
            <a:r>
              <a:rPr lang="es-GT" sz="3600" dirty="0">
                <a:solidFill>
                  <a:schemeClr val="bg1"/>
                </a:solidFill>
              </a:rPr>
              <a:t>al día de basura</a:t>
            </a:r>
            <a:r>
              <a:rPr lang="es-GT" sz="36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s-GT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GT" sz="3600" b="1" dirty="0">
                <a:solidFill>
                  <a:schemeClr val="bg1"/>
                </a:solidFill>
              </a:rPr>
              <a:t>1 de cada 4</a:t>
            </a:r>
            <a:r>
              <a:rPr lang="es-GT" sz="3600" dirty="0">
                <a:solidFill>
                  <a:schemeClr val="bg1"/>
                </a:solidFill>
              </a:rPr>
              <a:t> chimaltecos tienen acceso a recolección (INE, 2011).</a:t>
            </a:r>
          </a:p>
          <a:p>
            <a:pPr marL="0" indent="0" algn="ctr">
              <a:buNone/>
            </a:pP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004565" y="25021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</a:rPr>
              <a:t>CHIMALTENANGO</a:t>
            </a:r>
          </a:p>
        </p:txBody>
      </p:sp>
    </p:spTree>
    <p:extLst>
      <p:ext uri="{BB962C8B-B14F-4D97-AF65-F5344CB8AC3E}">
        <p14:creationId xmlns:p14="http://schemas.microsoft.com/office/powerpoint/2010/main" val="131793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E15568-2AB1-40F8-9954-851A0EDFB4E2}"/>
              </a:ext>
            </a:extLst>
          </p:cNvPr>
          <p:cNvSpPr/>
          <p:nvPr/>
        </p:nvSpPr>
        <p:spPr>
          <a:xfrm>
            <a:off x="1912601" y="1383594"/>
            <a:ext cx="3538922" cy="405386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DA4F297F-FC87-4764-B500-8146954437E8}"/>
                  </a:ext>
                </a:extLst>
              </p14:cNvPr>
              <p14:cNvContentPartPr/>
              <p14:nvPr/>
            </p14:nvContentPartPr>
            <p14:xfrm>
              <a:off x="2211927" y="-405305"/>
              <a:ext cx="21960" cy="21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A4F297F-FC87-4764-B500-8146954437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927" y="-414305"/>
                <a:ext cx="396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6B017F10-A15F-4718-8581-2145625ED06A}"/>
                  </a:ext>
                </a:extLst>
              </p14:cNvPr>
              <p14:cNvContentPartPr/>
              <p14:nvPr/>
            </p14:nvContentPartPr>
            <p14:xfrm>
              <a:off x="9833127" y="3695455"/>
              <a:ext cx="30600" cy="39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6B017F10-A15F-4718-8581-2145625ED0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24487" y="3686815"/>
                <a:ext cx="4824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1724ED91-8B30-462A-9155-D0BFD5089970}"/>
                  </a:ext>
                </a:extLst>
              </p14:cNvPr>
              <p14:cNvContentPartPr/>
              <p14:nvPr/>
            </p14:nvContentPartPr>
            <p14:xfrm>
              <a:off x="8345967" y="3197575"/>
              <a:ext cx="1764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1724ED91-8B30-462A-9155-D0BFD50899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37327" y="3188935"/>
                <a:ext cx="35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39EB9D44-C2A9-4B33-868C-4CD4E93ED45A}"/>
                  </a:ext>
                </a:extLst>
              </p14:cNvPr>
              <p14:cNvContentPartPr/>
              <p14:nvPr/>
            </p14:nvContentPartPr>
            <p14:xfrm>
              <a:off x="10013847" y="2961415"/>
              <a:ext cx="360" cy="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39EB9D44-C2A9-4B33-868C-4CD4E93ED4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4847" y="29524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2D8F9F1-12EE-4F32-9662-3697B8A685AA}"/>
              </a:ext>
            </a:extLst>
          </p:cNvPr>
          <p:cNvSpPr txBox="1"/>
          <p:nvPr/>
        </p:nvSpPr>
        <p:spPr>
          <a:xfrm>
            <a:off x="2472683" y="2763793"/>
            <a:ext cx="2577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pc="600" dirty="0">
                <a:solidFill>
                  <a:schemeClr val="bg1"/>
                </a:solidFill>
              </a:rPr>
              <a:t>IMAGE </a:t>
            </a:r>
            <a:r>
              <a:rPr lang="en-GB" sz="2800" b="1" i="1" spc="1300" dirty="0">
                <a:solidFill>
                  <a:schemeClr val="bg1"/>
                </a:solidFill>
              </a:rPr>
              <a:t>HERE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7ECED8BA-607D-4836-ABF0-0747267E8D8C}"/>
              </a:ext>
            </a:extLst>
          </p:cNvPr>
          <p:cNvSpPr txBox="1">
            <a:spLocks/>
          </p:cNvSpPr>
          <p:nvPr/>
        </p:nvSpPr>
        <p:spPr>
          <a:xfrm>
            <a:off x="6781800" y="2727994"/>
            <a:ext cx="3232407" cy="17856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6781800" y="1588169"/>
            <a:ext cx="3232047" cy="31939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En Chimaltenango, las lluvias llegan a dos ríos: El </a:t>
            </a:r>
            <a:r>
              <a:rPr lang="es-GT" dirty="0" err="1" smtClean="0">
                <a:solidFill>
                  <a:schemeClr val="accent3">
                    <a:lumMod val="50000"/>
                  </a:schemeClr>
                </a:solidFill>
              </a:rPr>
              <a:t>Pixcayá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es-GT" dirty="0" err="1" smtClean="0">
                <a:solidFill>
                  <a:schemeClr val="accent3">
                    <a:lumMod val="50000"/>
                  </a:schemeClr>
                </a:solidFill>
              </a:rPr>
              <a:t>Motagua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) al Norte y el </a:t>
            </a:r>
            <a:r>
              <a:rPr lang="es-GT" dirty="0" err="1" smtClean="0">
                <a:solidFill>
                  <a:schemeClr val="accent3">
                    <a:lumMod val="50000"/>
                  </a:schemeClr>
                </a:solidFill>
              </a:rPr>
              <a:t>Coyolate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 al Sur.</a:t>
            </a:r>
          </a:p>
          <a:p>
            <a:pPr marL="0" indent="0">
              <a:buNone/>
            </a:pPr>
            <a:endParaRPr lang="es-GT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Abastecen de agua potable a la ciudad capital.</a:t>
            </a:r>
            <a:endParaRPr lang="es-GT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t="11062" r="25000" b="14387"/>
          <a:stretch/>
        </p:blipFill>
        <p:spPr bwMode="auto">
          <a:xfrm>
            <a:off x="1912600" y="1383594"/>
            <a:ext cx="4382669" cy="405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76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6725247" y="1188415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6607" y="11794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7890207" y="1249255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D3BE001-A761-4104-95B1-EAFE077251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1567" y="12406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012584" y="797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164984" y="950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2028628" y="958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solidFill>
                  <a:schemeClr val="accent3">
                    <a:lumMod val="50000"/>
                  </a:schemeClr>
                </a:solidFill>
              </a:rPr>
              <a:t>CHIMALTENANGO</a:t>
            </a:r>
          </a:p>
        </p:txBody>
      </p:sp>
      <p:pic>
        <p:nvPicPr>
          <p:cNvPr id="14" name="Picture 2" descr="https://encrypted-tbn1.gstatic.com/images?q=tbn:ANd9GcQ-jJRE7PslSZYqrw3o5rgwAM1QoeLhb5dRN-yQnqqU-96eYRybH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75" y="1584602"/>
            <a:ext cx="3575249" cy="47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5341492" y="1584602"/>
            <a:ext cx="5594510" cy="47905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190 de las 254 toneladas no se disponen adecuadamente</a:t>
            </a:r>
          </a:p>
          <a:p>
            <a:endParaRPr lang="es-GT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Por efecto de la lluvia la basura llega a los ríos </a:t>
            </a:r>
            <a:r>
              <a:rPr lang="es-GT" dirty="0" err="1" smtClean="0">
                <a:solidFill>
                  <a:schemeClr val="accent3">
                    <a:lumMod val="50000"/>
                  </a:schemeClr>
                </a:solidFill>
              </a:rPr>
              <a:t>Motagua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 y </a:t>
            </a:r>
            <a:r>
              <a:rPr lang="es-GT" dirty="0" err="1" smtClean="0">
                <a:solidFill>
                  <a:schemeClr val="accent3">
                    <a:lumMod val="50000"/>
                  </a:schemeClr>
                </a:solidFill>
              </a:rPr>
              <a:t>Coyolate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endParaRPr lang="es-GT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Contaminan las costas del Océano Pacífico (sur) y del Mar caribe (norte).</a:t>
            </a:r>
            <a:endParaRPr lang="es-GT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8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6725247" y="1188415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6607" y="11794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7890207" y="1249255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D3BE001-A761-4104-95B1-EAFE077251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1567" y="12406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012584" y="797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164984" y="950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283" y="609600"/>
            <a:ext cx="7067967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8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CEE7E4D5-51E1-457A-91D5-269D51993D93}"/>
                  </a:ext>
                </a:extLst>
              </p14:cNvPr>
              <p14:cNvContentPartPr/>
              <p14:nvPr/>
            </p14:nvContentPartPr>
            <p14:xfrm>
              <a:off x="8102357" y="4050249"/>
              <a:ext cx="5040" cy="122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CEE7E4D5-51E1-457A-91D5-269D51993D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93717" y="4041249"/>
                <a:ext cx="22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C4534A80-7300-4FD4-9FCE-2E1C39883CE3}"/>
                  </a:ext>
                </a:extLst>
              </p14:cNvPr>
              <p14:cNvContentPartPr/>
              <p14:nvPr/>
            </p14:nvContentPartPr>
            <p14:xfrm>
              <a:off x="5128037" y="2970249"/>
              <a:ext cx="3960" cy="68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C4534A80-7300-4FD4-9FCE-2E1C39883C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9397" y="2961249"/>
                <a:ext cx="216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DBEB6986-24F1-4851-ACD9-A742084FB19E}"/>
                  </a:ext>
                </a:extLst>
              </p14:cNvPr>
              <p14:cNvContentPartPr/>
              <p14:nvPr/>
            </p14:nvContentPartPr>
            <p14:xfrm>
              <a:off x="5614037" y="2642289"/>
              <a:ext cx="2880" cy="360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DBEB6986-24F1-4851-ACD9-A742084FB1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5037" y="2633289"/>
                <a:ext cx="20520" cy="212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32DB861-7E02-4EA4-8E16-ADC01B4B19D9}"/>
              </a:ext>
            </a:extLst>
          </p:cNvPr>
          <p:cNvSpPr txBox="1">
            <a:spLocks/>
          </p:cNvSpPr>
          <p:nvPr/>
        </p:nvSpPr>
        <p:spPr>
          <a:xfrm>
            <a:off x="1735327" y="695314"/>
            <a:ext cx="56310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300" dirty="0">
                <a:solidFill>
                  <a:schemeClr val="accent3">
                    <a:lumMod val="50000"/>
                  </a:schemeClr>
                </a:solidFill>
              </a:rPr>
              <a:t>¿</a:t>
            </a:r>
            <a:r>
              <a:rPr lang="en-GB" sz="2800" b="1" spc="300" dirty="0" smtClean="0">
                <a:solidFill>
                  <a:schemeClr val="accent3">
                    <a:lumMod val="50000"/>
                  </a:schemeClr>
                </a:solidFill>
              </a:rPr>
              <a:t>CÓMO AFECTA LA BASURA A LA REGIÓN METROPOLITANA?</a:t>
            </a:r>
            <a:endParaRPr lang="en-GB" sz="2800" b="1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5 Marcador de posición de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327" y="1847849"/>
            <a:ext cx="5683697" cy="42627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626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6725247" y="1188415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6607" y="11794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7890207" y="1249255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D3BE001-A761-4104-95B1-EAFE077251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1567" y="12406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012584" y="797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164984" y="950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 descr="C:\Users\Esteban\Documents\Ambiental\Mision 3R\Botaderos\RS Zona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757" y="2190750"/>
            <a:ext cx="4694836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428750" y="389364"/>
            <a:ext cx="9346834" cy="865485"/>
          </a:xfrm>
        </p:spPr>
        <p:txBody>
          <a:bodyPr>
            <a:noAutofit/>
          </a:bodyPr>
          <a:lstStyle/>
          <a:p>
            <a:pPr algn="ctr"/>
            <a:r>
              <a:rPr lang="es-GT" sz="3600" b="1" dirty="0" smtClean="0">
                <a:solidFill>
                  <a:schemeClr val="accent3">
                    <a:lumMod val="50000"/>
                  </a:schemeClr>
                </a:solidFill>
              </a:rPr>
              <a:t>¿</a:t>
            </a:r>
            <a:r>
              <a:rPr lang="es-GT" sz="3600" b="1" dirty="0" smtClean="0">
                <a:solidFill>
                  <a:schemeClr val="accent3">
                    <a:lumMod val="50000"/>
                  </a:schemeClr>
                </a:solidFill>
              </a:rPr>
              <a:t>Cuánta </a:t>
            </a:r>
            <a:r>
              <a:rPr lang="es-GT" sz="3600" b="1" dirty="0">
                <a:solidFill>
                  <a:schemeClr val="accent3">
                    <a:lumMod val="50000"/>
                  </a:schemeClr>
                </a:solidFill>
              </a:rPr>
              <a:t>basura ingresa al vertedero de la zona 3?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1384891" y="2171700"/>
            <a:ext cx="4444409" cy="32956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Aproximadamente </a:t>
            </a:r>
            <a:r>
              <a:rPr lang="es-GT" b="1" dirty="0">
                <a:solidFill>
                  <a:schemeClr val="accent3">
                    <a:lumMod val="50000"/>
                  </a:schemeClr>
                </a:solidFill>
              </a:rPr>
              <a:t>3.000 toneladas </a:t>
            </a:r>
            <a:r>
              <a:rPr lang="es-GT" b="1" dirty="0" smtClean="0">
                <a:solidFill>
                  <a:schemeClr val="accent3">
                    <a:lumMod val="50000"/>
                  </a:schemeClr>
                </a:solidFill>
              </a:rPr>
              <a:t>diarias</a:t>
            </a:r>
          </a:p>
          <a:p>
            <a:pPr marL="0" indent="0">
              <a:buNone/>
            </a:pPr>
            <a:endParaRPr lang="es-GT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1.500 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T de la Ciudad 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Capital</a:t>
            </a:r>
          </a:p>
          <a:p>
            <a:endParaRPr lang="es-GT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1500 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T de 9 municipios aledaños </a:t>
            </a:r>
          </a:p>
        </p:txBody>
      </p:sp>
    </p:spTree>
    <p:extLst>
      <p:ext uri="{BB962C8B-B14F-4D97-AF65-F5344CB8AC3E}">
        <p14:creationId xmlns:p14="http://schemas.microsoft.com/office/powerpoint/2010/main" val="166514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6725247" y="1188415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6607" y="11794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7890207" y="1249255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D3BE001-A761-4104-95B1-EAFE077251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1567" y="12406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012584" y="797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164984" y="950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447800" y="111849"/>
            <a:ext cx="8229600" cy="1143000"/>
          </a:xfrm>
        </p:spPr>
        <p:txBody>
          <a:bodyPr>
            <a:normAutofit/>
          </a:bodyPr>
          <a:lstStyle/>
          <a:p>
            <a:r>
              <a:rPr lang="es-GT" sz="3600" b="1" dirty="0">
                <a:solidFill>
                  <a:schemeClr val="accent3">
                    <a:lumMod val="50000"/>
                  </a:schemeClr>
                </a:solidFill>
              </a:rPr>
              <a:t>Eso </a:t>
            </a:r>
            <a:r>
              <a:rPr lang="es-GT" sz="3600" b="1" dirty="0" smtClean="0">
                <a:solidFill>
                  <a:schemeClr val="accent3">
                    <a:lumMod val="50000"/>
                  </a:schemeClr>
                </a:solidFill>
              </a:rPr>
              <a:t>significa...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470712" y="1390650"/>
            <a:ext cx="9582150" cy="1396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Diariamente se generan </a:t>
            </a:r>
            <a:r>
              <a:rPr lang="es-GT" b="1" dirty="0">
                <a:solidFill>
                  <a:schemeClr val="accent3">
                    <a:lumMod val="50000"/>
                  </a:schemeClr>
                </a:solidFill>
              </a:rPr>
              <a:t>4 piscinas olímpicas 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de basura!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54" y="2236862"/>
            <a:ext cx="2952760" cy="203645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04" y="4578112"/>
            <a:ext cx="2952760" cy="203645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77" y="4578112"/>
            <a:ext cx="2952760" cy="2036450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187" y="2236862"/>
            <a:ext cx="2952760" cy="203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4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7C695B-C150-4801-AB49-40B0C068A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84" y="316619"/>
            <a:ext cx="8512115" cy="2068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GT" sz="3600" dirty="0" smtClean="0">
                <a:solidFill>
                  <a:schemeClr val="bg1"/>
                </a:solidFill>
              </a:rPr>
              <a:t>A ese ritmo podríamos llenar…</a:t>
            </a:r>
          </a:p>
          <a:p>
            <a:pPr marL="0" indent="0">
              <a:buNone/>
            </a:pPr>
            <a:r>
              <a:rPr lang="es-GT" sz="3600" dirty="0" smtClean="0">
                <a:solidFill>
                  <a:schemeClr val="bg1"/>
                </a:solidFill>
              </a:rPr>
              <a:t>El paso de la Sexta Avenida  en 2 días *</a:t>
            </a:r>
            <a:endParaRPr lang="es-GT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2" descr="C:\Users\Esteban\Downloads\CE_M3R Curso-Image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80" y="1746126"/>
            <a:ext cx="6761113" cy="40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770980" y="6000442"/>
            <a:ext cx="3923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2000" dirty="0" smtClean="0">
                <a:solidFill>
                  <a:schemeClr val="bg1"/>
                </a:solidFill>
              </a:rPr>
              <a:t>*a </a:t>
            </a:r>
            <a:r>
              <a:rPr lang="es-GT" sz="2000" dirty="0">
                <a:solidFill>
                  <a:schemeClr val="bg1"/>
                </a:solidFill>
              </a:rPr>
              <a:t>una altura de 1 </a:t>
            </a:r>
            <a:r>
              <a:rPr lang="es-GT" sz="2000" dirty="0" smtClean="0">
                <a:solidFill>
                  <a:schemeClr val="bg1"/>
                </a:solidFill>
              </a:rPr>
              <a:t>piso o </a:t>
            </a:r>
            <a:r>
              <a:rPr lang="es-GT" sz="2000" dirty="0">
                <a:solidFill>
                  <a:schemeClr val="bg1"/>
                </a:solidFill>
              </a:rPr>
              <a:t>2.4 </a:t>
            </a:r>
            <a:r>
              <a:rPr lang="es-GT" sz="2000" dirty="0" smtClean="0">
                <a:solidFill>
                  <a:schemeClr val="bg1"/>
                </a:solidFill>
              </a:rPr>
              <a:t>metros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8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6725247" y="1188415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6607" y="11794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7890207" y="1249255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D3BE001-A761-4104-95B1-EAFE077251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1567" y="12406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012584" y="797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164984" y="950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11 CuadroTexto"/>
          <p:cNvSpPr txBox="1"/>
          <p:nvPr/>
        </p:nvSpPr>
        <p:spPr>
          <a:xfrm>
            <a:off x="1501375" y="505260"/>
            <a:ext cx="692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200" dirty="0" smtClean="0"/>
              <a:t>… El </a:t>
            </a:r>
            <a:r>
              <a:rPr lang="es-GT" sz="3200" dirty="0" smtClean="0"/>
              <a:t>Palacio Nacional en un mes</a:t>
            </a:r>
            <a:endParaRPr lang="es-GT" sz="3200" dirty="0"/>
          </a:p>
        </p:txBody>
      </p:sp>
      <p:pic>
        <p:nvPicPr>
          <p:cNvPr id="16" name="Picture 2" descr="C:\Users\Esteban\Downloads\CE_M3R Curso-Imagen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84" y="1493312"/>
            <a:ext cx="8280920" cy="473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34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7C695B-C150-4801-AB49-40B0C068A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055" y="1506743"/>
            <a:ext cx="6941995" cy="20682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GT" sz="3600" dirty="0" smtClean="0">
                <a:solidFill>
                  <a:schemeClr val="bg1"/>
                </a:solidFill>
              </a:rPr>
              <a:t>En la cuidad de Guatemala, de los desechos municipales, el </a:t>
            </a:r>
            <a:r>
              <a:rPr lang="es-GT" sz="3600" dirty="0">
                <a:solidFill>
                  <a:schemeClr val="bg1"/>
                </a:solidFill>
              </a:rPr>
              <a:t>65% son de tipo orgánico, el 30</a:t>
            </a:r>
            <a:r>
              <a:rPr lang="es-GT" sz="3600" dirty="0" smtClean="0">
                <a:solidFill>
                  <a:schemeClr val="bg1"/>
                </a:solidFill>
              </a:rPr>
              <a:t>% reciclables </a:t>
            </a:r>
            <a:r>
              <a:rPr lang="es-GT" sz="3600" dirty="0">
                <a:solidFill>
                  <a:schemeClr val="bg1"/>
                </a:solidFill>
              </a:rPr>
              <a:t>y el 5% inertes; y de todo eso</a:t>
            </a:r>
            <a:r>
              <a:rPr lang="es-GT" sz="3600" dirty="0" smtClean="0">
                <a:solidFill>
                  <a:schemeClr val="bg1"/>
                </a:solidFill>
              </a:rPr>
              <a:t>, </a:t>
            </a:r>
            <a:r>
              <a:rPr lang="es-GT" sz="3600" b="1" dirty="0" smtClean="0">
                <a:solidFill>
                  <a:srgbClr val="FFFF00"/>
                </a:solidFill>
              </a:rPr>
              <a:t>tan </a:t>
            </a:r>
            <a:r>
              <a:rPr lang="es-GT" sz="5400" b="1" dirty="0">
                <a:solidFill>
                  <a:srgbClr val="FFFF00"/>
                </a:solidFill>
              </a:rPr>
              <a:t>solo el 4.5</a:t>
            </a:r>
            <a:r>
              <a:rPr lang="es-GT" sz="5400" dirty="0">
                <a:solidFill>
                  <a:srgbClr val="FFFF00"/>
                </a:solidFill>
              </a:rPr>
              <a:t>% </a:t>
            </a:r>
            <a:r>
              <a:rPr lang="es-GT" sz="3600" b="1" dirty="0">
                <a:solidFill>
                  <a:srgbClr val="FFFF00"/>
                </a:solidFill>
              </a:rPr>
              <a:t>se recicla o se </a:t>
            </a:r>
            <a:r>
              <a:rPr lang="es-GT" sz="3600" b="1" dirty="0" smtClean="0">
                <a:solidFill>
                  <a:srgbClr val="FFFF00"/>
                </a:solidFill>
              </a:rPr>
              <a:t>convierten en compost, </a:t>
            </a:r>
            <a:r>
              <a:rPr lang="es-GT" sz="3600" dirty="0" smtClean="0">
                <a:solidFill>
                  <a:schemeClr val="bg1"/>
                </a:solidFill>
              </a:rPr>
              <a:t>cuando </a:t>
            </a:r>
            <a:r>
              <a:rPr lang="es-GT" sz="3600" dirty="0">
                <a:solidFill>
                  <a:schemeClr val="bg1"/>
                </a:solidFill>
              </a:rPr>
              <a:t>al menos se podría reusar o reciclar el 80%</a:t>
            </a:r>
            <a:r>
              <a:rPr lang="es-GT" sz="3600" b="1" dirty="0" smtClean="0">
                <a:solidFill>
                  <a:schemeClr val="bg1"/>
                </a:solidFill>
              </a:rPr>
              <a:t> </a:t>
            </a:r>
            <a:r>
              <a:rPr lang="es-GT" sz="3600" dirty="0">
                <a:solidFill>
                  <a:schemeClr val="bg1"/>
                </a:solidFill>
              </a:rPr>
              <a:t>(DIGI- USAC, 2019)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779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DF109836-A1FD-4510-8B96-56894277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729" y="-108393"/>
            <a:ext cx="9273671" cy="1325563"/>
          </a:xfrm>
        </p:spPr>
        <p:txBody>
          <a:bodyPr>
            <a:normAutofit fontScale="90000"/>
          </a:bodyPr>
          <a:lstStyle/>
          <a:p>
            <a:r>
              <a:rPr lang="en-GB" sz="4800" b="1" spc="3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¿Y CUÁNTA BASURA GENERAMOS?</a:t>
            </a:r>
            <a:endParaRPr lang="en-GB" sz="2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6725247" y="1188415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6607" y="11794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7890207" y="1249255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D3BE001-A761-4104-95B1-EAFE077251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1567" y="124061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3 Título"/>
          <p:cNvSpPr txBox="1">
            <a:spLocks/>
          </p:cNvSpPr>
          <p:nvPr/>
        </p:nvSpPr>
        <p:spPr>
          <a:xfrm>
            <a:off x="3472489" y="1971177"/>
            <a:ext cx="7056784" cy="3492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GT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En promedio u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na 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</a:rPr>
              <a:t>persona guatemalteca 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</a:rPr>
              <a:t>produce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s-GT" dirty="0" smtClean="0">
                <a:solidFill>
                  <a:srgbClr val="00B050"/>
                </a:solidFill>
                <a:latin typeface="+mn-lt"/>
              </a:rPr>
              <a:t>1.14 libras (0.519 kg) </a:t>
            </a:r>
            <a:r>
              <a:rPr lang="es-GT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de residuos por día. </a:t>
            </a:r>
          </a:p>
          <a:p>
            <a:endParaRPr lang="es-GT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endParaRPr lang="es-GT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endParaRPr lang="es-GT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r>
              <a:rPr lang="es-GT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En </a:t>
            </a:r>
            <a:r>
              <a:rPr lang="es-GT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Europa y otros países industrializados hasta </a:t>
            </a:r>
            <a:r>
              <a:rPr lang="es-GT" dirty="0">
                <a:solidFill>
                  <a:srgbClr val="00B050"/>
                </a:solidFill>
                <a:latin typeface="+mn-lt"/>
              </a:rPr>
              <a:t>4 </a:t>
            </a:r>
            <a:r>
              <a:rPr lang="es-GT" dirty="0" err="1" smtClean="0">
                <a:solidFill>
                  <a:srgbClr val="00B050"/>
                </a:solidFill>
                <a:latin typeface="+mn-lt"/>
              </a:rPr>
              <a:t>lbs</a:t>
            </a:r>
            <a:r>
              <a:rPr lang="es-GT" dirty="0">
                <a:solidFill>
                  <a:srgbClr val="00B050"/>
                </a:solidFill>
                <a:latin typeface="+mn-lt"/>
              </a:rPr>
              <a:t> </a:t>
            </a:r>
            <a:r>
              <a:rPr lang="es-GT" dirty="0" smtClean="0">
                <a:solidFill>
                  <a:srgbClr val="00B050"/>
                </a:solidFill>
                <a:latin typeface="+mn-lt"/>
              </a:rPr>
              <a:t>al día.</a:t>
            </a:r>
            <a:endParaRPr lang="en-US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8" name="Picture 2" descr="https://encrypted-tbn0.gstatic.com/images?q=tbn:ANd9GcQlvKYBCqFV_esHz5LVqFMlStzdGev0JHEPmqG91c8GQ1LrjQG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33" y="4442277"/>
            <a:ext cx="1368152" cy="102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thumb/e/ec/Flag_of_Guatemala.svg/200px-Flag_of_Guatemala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33" y="2062784"/>
            <a:ext cx="1368152" cy="85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012584" y="797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2164984" y="950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7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3 CuadroTexto"/>
          <p:cNvSpPr txBox="1"/>
          <p:nvPr/>
        </p:nvSpPr>
        <p:spPr>
          <a:xfrm>
            <a:off x="1885725" y="1422315"/>
            <a:ext cx="8653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NOTAS: 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Datos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tomados</a:t>
            </a:r>
            <a:r>
              <a:rPr lang="en-US" sz="2400" dirty="0" smtClean="0">
                <a:solidFill>
                  <a:schemeClr val="bg1"/>
                </a:solidFill>
              </a:rPr>
              <a:t> del </a:t>
            </a:r>
            <a:r>
              <a:rPr lang="en-US" sz="2400" dirty="0" err="1" smtClean="0">
                <a:solidFill>
                  <a:schemeClr val="bg1"/>
                </a:solidFill>
              </a:rPr>
              <a:t>d</a:t>
            </a:r>
            <a:r>
              <a:rPr lang="en-US" sz="2400" dirty="0" err="1" smtClean="0">
                <a:solidFill>
                  <a:schemeClr val="bg1"/>
                </a:solidFill>
              </a:rPr>
              <a:t>epartamento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de </a:t>
            </a:r>
            <a:r>
              <a:rPr lang="en-US" sz="2400" dirty="0" err="1" smtClean="0">
                <a:solidFill>
                  <a:schemeClr val="bg1"/>
                </a:solidFill>
              </a:rPr>
              <a:t>Reciclaje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Municipalidad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smtClean="0">
                <a:solidFill>
                  <a:schemeClr val="bg1"/>
                </a:solidFill>
              </a:rPr>
              <a:t>Guatemala.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Una </a:t>
            </a:r>
            <a:r>
              <a:rPr lang="en-US" sz="2400" dirty="0" err="1" smtClean="0">
                <a:solidFill>
                  <a:schemeClr val="bg1"/>
                </a:solidFill>
              </a:rPr>
              <a:t>piscina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olimpica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mide</a:t>
            </a:r>
            <a:r>
              <a:rPr lang="en-US" sz="2400" dirty="0" smtClean="0">
                <a:solidFill>
                  <a:schemeClr val="bg1"/>
                </a:solidFill>
              </a:rPr>
              <a:t> 25m x 50m x 2m. 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Dimensiones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del Palacio Nacional: 127m x 70m x 30m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El </a:t>
            </a:r>
            <a:r>
              <a:rPr lang="en-US" sz="2400" dirty="0" smtClean="0">
                <a:solidFill>
                  <a:schemeClr val="bg1"/>
                </a:solidFill>
              </a:rPr>
              <a:t>peso </a:t>
            </a:r>
            <a:r>
              <a:rPr lang="en-US" sz="2400" dirty="0" err="1" smtClean="0">
                <a:solidFill>
                  <a:schemeClr val="bg1"/>
                </a:solidFill>
              </a:rPr>
              <a:t>especifico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medio</a:t>
            </a:r>
            <a:r>
              <a:rPr lang="en-US" sz="2400" dirty="0" smtClean="0">
                <a:solidFill>
                  <a:schemeClr val="bg1"/>
                </a:solidFill>
              </a:rPr>
              <a:t> de la </a:t>
            </a:r>
            <a:r>
              <a:rPr lang="en-US" sz="2400" dirty="0" err="1" smtClean="0">
                <a:solidFill>
                  <a:schemeClr val="bg1"/>
                </a:solidFill>
              </a:rPr>
              <a:t>basura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es</a:t>
            </a:r>
            <a:r>
              <a:rPr lang="en-US" sz="2400" dirty="0" smtClean="0">
                <a:solidFill>
                  <a:schemeClr val="bg1"/>
                </a:solidFill>
              </a:rPr>
              <a:t> de 300 kg/m3 (</a:t>
            </a:r>
            <a:r>
              <a:rPr lang="en-US" sz="2400" dirty="0" err="1" smtClean="0">
                <a:solidFill>
                  <a:schemeClr val="bg1"/>
                </a:solidFill>
              </a:rPr>
              <a:t>Colomer</a:t>
            </a:r>
            <a:r>
              <a:rPr lang="en-US" sz="2400" dirty="0" smtClean="0">
                <a:solidFill>
                  <a:schemeClr val="bg1"/>
                </a:solidFill>
              </a:rPr>
              <a:t> – Gallardo, 2007)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35C85B4C-2C4E-4D01-9E7F-DFAADB276C84}"/>
                  </a:ext>
                </a:extLst>
              </p14:cNvPr>
              <p14:cNvContentPartPr/>
              <p14:nvPr/>
            </p14:nvContentPartPr>
            <p14:xfrm>
              <a:off x="3184566" y="2471186"/>
              <a:ext cx="39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5C85B4C-2C4E-4D01-9E7F-DFAADB276C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5926" y="2462546"/>
                <a:ext cx="216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399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8826122" y="1258515"/>
              <a:ext cx="360" cy="3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1082" y="1253475"/>
                <a:ext cx="1044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9991082" y="1319355"/>
              <a:ext cx="360" cy="36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9D3BE001-A761-4104-95B1-EAFE077251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86762" y="1315035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4113459" y="8677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4265859" y="10201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2" name="11 Gráfico"/>
          <p:cNvGraphicFramePr/>
          <p:nvPr>
            <p:extLst>
              <p:ext uri="{D42A27DB-BD31-4B8C-83A1-F6EECF244321}">
                <p14:modId xmlns:p14="http://schemas.microsoft.com/office/powerpoint/2010/main" val="2612065252"/>
              </p:ext>
            </p:extLst>
          </p:nvPr>
        </p:nvGraphicFramePr>
        <p:xfrm>
          <a:off x="2251332" y="864081"/>
          <a:ext cx="732347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5" name="Picture 4" descr="https://upload.wikimedia.org/wikipedia/commons/thumb/e/ec/Flag_of_Guatemala.svg/200px-Flag_of_Guatemala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03" y="4579220"/>
            <a:ext cx="463429" cy="2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sultado de imagen para bandera de mexic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66" y="4529826"/>
            <a:ext cx="463429" cy="26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esultado de imagen para bandera de ghan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02" y="5011268"/>
            <a:ext cx="463429" cy="3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ncrypted-tbn0.gstatic.com/images?q=tbn:ANd9GcQlvKYBCqFV_esHz5LVqFMlStzdGev0JHEPmqG91c8GQ1LrjQG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019" y="2707012"/>
            <a:ext cx="468377" cy="34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Resultado de imagen para bandera de los estados unido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155" y="1914924"/>
            <a:ext cx="463429" cy="2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8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3 CuadroTexto"/>
          <p:cNvSpPr txBox="1"/>
          <p:nvPr/>
        </p:nvSpPr>
        <p:spPr>
          <a:xfrm>
            <a:off x="2223592" y="901874"/>
            <a:ext cx="759417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400" dirty="0">
                <a:solidFill>
                  <a:schemeClr val="bg1"/>
                </a:solidFill>
              </a:rPr>
              <a:t>En Guatemala se produce menos basura que en los países del Norte… ¡Felicitaciones!</a:t>
            </a:r>
          </a:p>
          <a:p>
            <a:endParaRPr lang="es-GT" sz="4400" dirty="0">
              <a:solidFill>
                <a:schemeClr val="bg1"/>
              </a:solidFill>
            </a:endParaRPr>
          </a:p>
          <a:p>
            <a:endParaRPr lang="es-GT" sz="2800" dirty="0">
              <a:solidFill>
                <a:schemeClr val="bg1"/>
              </a:solidFill>
            </a:endParaRPr>
          </a:p>
          <a:p>
            <a:r>
              <a:rPr lang="es-GT" sz="4400" dirty="0">
                <a:solidFill>
                  <a:schemeClr val="bg1"/>
                </a:solidFill>
              </a:rPr>
              <a:t>PERO... Otros países tienen un mejor manejo de basura.</a:t>
            </a:r>
          </a:p>
        </p:txBody>
      </p:sp>
    </p:spTree>
    <p:extLst>
      <p:ext uri="{BB962C8B-B14F-4D97-AF65-F5344CB8AC3E}">
        <p14:creationId xmlns:p14="http://schemas.microsoft.com/office/powerpoint/2010/main" val="373180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7C695B-C150-4801-AB49-40B0C068A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955" y="2116343"/>
            <a:ext cx="6941995" cy="20682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GT" sz="3600" dirty="0">
                <a:solidFill>
                  <a:schemeClr val="bg1"/>
                </a:solidFill>
              </a:rPr>
              <a:t>De la basura producida en la republica de Guatemala, se recolecta solamente </a:t>
            </a:r>
            <a:r>
              <a:rPr lang="es-GT" sz="3600" b="1" dirty="0">
                <a:solidFill>
                  <a:srgbClr val="FFFF00"/>
                </a:solidFill>
              </a:rPr>
              <a:t>el 30% </a:t>
            </a:r>
            <a:r>
              <a:rPr lang="es-GT" sz="3600" b="1" dirty="0">
                <a:solidFill>
                  <a:srgbClr val="00B050"/>
                </a:solidFill>
              </a:rPr>
              <a:t/>
            </a:r>
            <a:br>
              <a:rPr lang="es-GT" sz="3600" b="1" dirty="0">
                <a:solidFill>
                  <a:srgbClr val="00B050"/>
                </a:solidFill>
              </a:rPr>
            </a:br>
            <a:r>
              <a:rPr lang="es-GT" sz="3600" dirty="0">
                <a:solidFill>
                  <a:schemeClr val="bg1"/>
                </a:solidFill>
              </a:rPr>
              <a:t>El resto </a:t>
            </a:r>
            <a:r>
              <a:rPr lang="es-GT" sz="3600" b="1" dirty="0">
                <a:solidFill>
                  <a:srgbClr val="FFFF00"/>
                </a:solidFill>
              </a:rPr>
              <a:t>se incinera, </a:t>
            </a:r>
            <a:r>
              <a:rPr lang="es-GT" sz="3600" dirty="0">
                <a:solidFill>
                  <a:schemeClr val="bg1"/>
                </a:solidFill>
              </a:rPr>
              <a:t>o se</a:t>
            </a:r>
            <a:r>
              <a:rPr lang="es-GT" sz="3600" b="1" dirty="0">
                <a:solidFill>
                  <a:schemeClr val="bg1"/>
                </a:solidFill>
              </a:rPr>
              <a:t> </a:t>
            </a:r>
            <a:r>
              <a:rPr lang="es-GT" sz="3600" b="1" dirty="0">
                <a:solidFill>
                  <a:srgbClr val="FFFF00"/>
                </a:solidFill>
              </a:rPr>
              <a:t>deposita sin control </a:t>
            </a:r>
            <a:endParaRPr lang="en-GB" sz="3600" dirty="0">
              <a:solidFill>
                <a:srgbClr val="FFFF00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977642F3-2A97-4F56-9A35-A14221368FA0}"/>
                  </a:ext>
                </a:extLst>
              </p14:cNvPr>
              <p14:cNvContentPartPr/>
              <p14:nvPr/>
            </p14:nvContentPartPr>
            <p14:xfrm>
              <a:off x="3173940" y="1779135"/>
              <a:ext cx="13680" cy="54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77642F3-2A97-4F56-9A35-A14221368F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4940" y="1770135"/>
                <a:ext cx="31320" cy="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572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A8F1748B-2984-4D8B-B07F-FC327C3CB3FC}"/>
                  </a:ext>
                </a:extLst>
              </p14:cNvPr>
              <p14:cNvContentPartPr/>
              <p14:nvPr/>
            </p14:nvContentPartPr>
            <p14:xfrm>
              <a:off x="10654910" y="1114137"/>
              <a:ext cx="360" cy="3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A8F1748B-2984-4D8B-B07F-FC327C3CB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49870" y="1109097"/>
                <a:ext cx="1044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9D3BE001-A761-4104-95B1-EAFE0772514B}"/>
                  </a:ext>
                </a:extLst>
              </p14:cNvPr>
              <p14:cNvContentPartPr/>
              <p14:nvPr/>
            </p14:nvContentPartPr>
            <p14:xfrm>
              <a:off x="11819870" y="1174977"/>
              <a:ext cx="360" cy="36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9D3BE001-A761-4104-95B1-EAFE077251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15550" y="1170657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utoShape 12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5942247" y="72337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png;base64,iVBORw0KGgoAAAANSUhEUgAAARwAAACxCAMAAAAh3/JWAAACN1BMVEX///+4KCYyT3zn5+eJhzTb29uMoTyw289QfjrstzXnsjQoS34gPh+7vaK439T69LK94dfK59/e8Os/WoTT6+QtTX3E5Nvj8u67JyM0UX2+JR64DAzR6uMfSH+diFpLezqxx7yWhF1FX4jBzsagilmTgl93ezKOiy6njlZ4cmkuSnNyb2saNxy/JBuHe2Tyui///7oAOHN+eGjMrWtHWXY/VXlOZ45wkDtpam5bY3KOf2HHx8cVQnv07KuzABMqRGorRSFJQmsAMnJCajHq46xjiDomPl+GnDrcqDBUayvBx9GFNktCVCZUYipbQmNRXnQKMRxlezA3Xy2ioIC4NS2OMkIQOmyLpFGiKzGIlKq5v8qDmiUtTybpvoAAAADUzKThwYxmiCIAABUSMVOdprd4hp5me54AACWti0n57Q26ui3U25dfgJRcX2agvJGZoyfc2mmoyKpgaVb7sgqTubfG3cHs5D/Y3IF4ej7/1QDq78jZ1D2oy7eiuIFxk51+npnxqC1scESWr20AGFNkbX2xnnQAHUpdXVzClC7UvWrHu4nK3K+34eXl4FtBVmjX1bpGaE8+Ylpxh0+6lEZ4f4pJVTIfJhsDGzUzNiZmbVC9l3+6b15pN1hwSFnPlW2iiG2hZlHDaU3GVht8alKtRDm5dmfMk1XTgEm7jmO9TDecNT/brH9VO2MeMkK2n2gAADKJdEFYTzyUjn+5a0NESE+xeiqPXy5yLU2xijq5WTzXqUDktWbAgA9BEZVjAAAaqUlEQVR4nO2djV8TZ57AIbwUeKisxoEM+oSdmEheYEJiJiTpJIEIJCIYlRgFsUTeNq7S27rade9W21oQ9Fzv9uzKtlKsi+stoq6t7VVd/7h7nmdm8k5qP5cnwV5+n2ohkzyZ+fp7f56Zp+K9qrJsIu9V1FSUZROpKcPZXMpw8kgZTh4pw8kjZTh5pAwnj5Th5JEynDxShpNHynDySBlOHinDySNlOHmkDCePlOHkkTKcPFKGk0e2Epya6dHZ2dGxLXRCWwXO2KzN5hfXnpltftvMYKnPRpKtAadmxiYKHkMoZLWGQnpesNlGt8RpbQE4g7qAwGl5AToa6uuta6LAc5wQcJZefUoPZ8wcsGh5BjAq4LHW19cviSoAGF5rCbBjJT61UsMZ9Acs+jnIqFQqxozZ1FtNAP8CXUZLQCit9pQYzvy1AaOLoFGp4G0rMquG+gZAfmWgxThwbb6UZ1dSODVT0TVt1KySYMwhxWnAXscI5VeielN0qpTnV0I4Ndeiz0xRswwHhjAZzMfqkFTJbI7auei1qtKdYAnhzE89+8bvV+CAJcSFSH0Cjt/8zbOpz0t2gqWE45qcdDqTcNwhrDYNKJjLZoXgzDomJ10lO8HSwnE4FyQ4KJKbDIb4Un19KP7MY0GxnMARFpwD/1/hCM6nTsGP4EC31hAGvb2Pew897u2FboM2jLTH7HfOPtX5f65wasZG5289WZ7P6VNrdIgNtisV0JrgyonOViQa9Kfz0Qq0awGGg+nocp5hTXh5eSA8Oj1I0V9Tg1M1NiN880yWf7yXfXxGdGnVOqdTMJuN7GNNq6YyIZrWysesUWUWnE6d7mlYnMkGML0cl8de9M9MU7oGOnBqRhkTxxnm/P4pLE/ez4w4qNJE6sLodDqnLmoEBzsrM6TzB8YYxWzUwGOAtpnMs/zuzjIZ2u9f5DhuMUqlkKcBZxoiMmHkVM3+ASRPBpzp4bhmWm0TeS3LsGo1wuO5tZLFBtFZmeMxGzXLOPQm0camq8d3aNAnaHCUCjAAujntnDhd8AspPJzRKKd1QxxuUCjGdKbs3+p0o2M1eJVdzdj0bNQmoiLcgTwuS+i4/K3ZbCorW/1hwgbnh269RyXabM7RsUE8zODYjNo5YpmS4JBgB11aT2C0wP6n0HCmowYOVdUA4gJJgjPgnF/gTCy6OCSiCFwc51EBKc8jdA5qcsHRHFTY4IsXDJzHDUV5EIHnFmadeGwpE0BfB6Cg5QOF1Z7CwqkC9he8KDKWeGgNENVB5+9wOtXsvIczIOeA/jK4GCCVljId54PccO4m2JAcEbAWjoyB/vAOVu10OhQ40PhK7wKiLR53MYVUnoLCGbMZw+6QMWRFJaR1jpHhoHCtQ54DKMKoUoRl5he+ym1W4acOhk19b8oQLI5zzqkBUn2ANVTOW62vjCG/iwsUsAlUUDizHDBY6631pPNgBBIcHI9TVSBNGOjhmUdJzdG0Rv56/68ayawYzgRzfwwpHIpzzgEJDlzCjQ7071FvXXRZZgp3PQWFM21nX5HCGrceXkFUEyCnQ+BswgY4jGFwrDWJ5sHI6v3/fvg3jYZEc+AysiDnB7GvQikSgoO+BDRIcBCeuCtcQLdTUDiDgn3RSuCg/5agBTuZRZKs5IQDGM4DmUdJNg/ujTz4+m5r6/0v7/qwYR0DQMtDJtdnierozmuRC3KJIekbERyHQSxgwlNQOFU2bumFVYLTEPK4QTTqP+/U5bYqAHitAA9VYiWJSF7m3ojv63sjmkqN7+6XEfS6JtILw3o7zKE9JMzNLkajgHFrSScI/7cUNwQK6JELG63UBrNoskodq7jqh8pWzYmvFu7p2Kx/fABQqiPAXkltNKterCkapDgLI19jWprKL+/iQ53HzKgoTUT+FGHY8MLIyonK1shj1wsroWMNi3MmdQEvp7BwpgUewDUrdjkvBH4FXZ7mkc7p0fICDjEMukL0F/rR4eF4Bh561ElA+HbFu2LrSGG+Hvn76uoDOVg9+Bs52HmsF6Ikh2ezRkCpJXblnb2cGffJUHxEVljQPLnAeU5AD1VQiyJryA2NIrYWjeYrNSN4kPexu8IOR9hlRz/yLDQfrMS1pkbje7nhbfLG9q0jnzNyb/W+Ro5dmshd6f+dJ1ZQhofzJHkEHo+gZtVf4bdqHpk5aEIO2YpCG1tQqyp0hjwbtjMqMd6w5ABM2BAl19na+egQTmEdLpPdbnIJEILHByNSFR5Z/Xtf1w1vU1PTvn0ajWbkbOzUqec+xUFHlB86T/zQC5Ij4FTn0KNWYpKRqJHBXUTcPwScqoCBvOBwiOqgbB6FGDPgF3txhwaH6M7IsR9WHvf29j5e+eHYiU6lP6FZ7fI+bSLi3be+vuptOnXqVGxVoZOaL7e2nji4cqgXy6EVaQgNerFyyrOIUh0G4qxbMAQKejWFrq1mBIMUW1ACGOUF4dDKwYjkWXAbi7SzUooFX8zb9/euri5MZ9/zjVN9GM6p2P2c9UTGEEidEC3WYY8qbWhohAVVnMJX5TbeTQpyVHTOe+4h7+Bieg925r5aRGcVhez7SH+ammIPV0/FmryYzqnN3p4K6iCrxu7Lc8+B02SEB5hc0cJeS8HhjAWMZjNhQ7I/NePS80D1KGf5hC8yEqn03e/qw3b18tTGK+s/ier8GJvOYwzLaedJtuPUETpMuKB1FZbC93NmovGo34/ZEDhqFtUIbpirnyVJJOLzNhE4lf9EGdIr5JI3Vn9EdVoPQYteDaRmGfoiVEb4BaOtsEZFpRPo8CM6A/PotAkblmUgz8NDm9KpfNnXNIGdTginj6++XUB08sPR9ELOIjfLMB7dPKITjzoKfSU02qTCQHyA/XbBzmA0UkLsMmxOx9fX9/Te06fX64mEbjw/tRGLbPJeIp290OiQ3D7Gg77qc/OteFQo+IVQabA7puK3dOp5vQsoNRVw8fDgJn4ngoLVRF9XgzxVfnYVwVnPw6Z1BWodiXICmPRhnXrReK3gekNr9mH+2tqdKTUwaRP9GGB3gRO5L/YlhjMx8U+yxKK+wdu0uvE8j1lpHkESEOUKy+hi2Kk731BZq0Jp3mr6H999MzmATl1QLgPqmd5Mw9L4SOmN4PRN7FuSlxF4m2K78rkcDRP2KGU6cBsBMzX5zXf/KPzUQwW9Sb2ageUnk8sq0Zg0AC08ln7Rmvux+75K3wbOj2OvF7whCY7X6/PlyJGVD/0AlfU7yFg5Mbq8/GR5gNJFUJsOnr62/KRi1mYUlCvhw+Y01dHcb4p1xSI+nAH2LelHRrzXr7+6fravz9vXF1vfDI+GMSlGxbgNttmK95evUVGbCrpz5Xgae1aMw4RhwUdpqtPn27Xa1UTS44lPRkZGbmAVunHjhhd5IO8GMbks+9IchAlHxhrFWTwfT+0CqK+yUCvFlgp4HIdSApYvVnl/YzXm7WrCtcNrBOdpkxcpTZ/3BkoJ+/r2YXmeCafT7HLJioPMq/DRO02ow6kKeBxKaOFAmuIg74J8Mfq7qekGgmN4tu/G2bM3jK8xHERn4yXGs56mPJoTCcVhLC4b5RVx9NfnjIpasnYWMICDiclNjSaG3M2u501dUsNiZET/+vv/wfJ9aAL3d7wTTRHNQ6w8qXQ0K6wHMKRpCvXiKOVTL8LipYCBZRxwTusW19yKXWnWY/c3fJjRhkQHeZzXrz95/fr771/fxrUECu59yO1gOg8rk3haGd4tLmrD0MG4TTbaZ14EODOCB8a1VmuDUesBMpx1FK5jJCD51mM4z/l2Yt/riYnYvqUlyaoQHG+fD0F8mGZaEWC4zVmtobgHasVC15lZUgQ4YyIH4CuycJ8DJ6TZzNW7mkqlfvKtbyCr8r6+jr0xClQTMpwmPCWhiexLMS3NMWSaofp66wsRcCL11f9FgFNj44CDrNwHBiA7nfQYvevByJcPl7pkSYNTqXmO6TyU3t+64rCHydQPYAw2+mdOH06VzWBbUiZrV3JUn5qv730d0VT6KtfXX65H1vsInIk+bFYJOvskOL3yhLM17jDRjlXFWU1q401WUlNaLabeXKV5JLEgECd+PuKjJ7xeySkhy3r5Uq7SW4Fhjdwg0WDlXdT9cXHgWBqk5df1r3iwWb80RXzrXhLevbuyDgFOGaoh/LOAU2XTS2sgkOpw4Md751h5cATzdq1mlucReDsx1NrPwqxqbHGr3I6wPoNvAgfPSiDV2ejqy2gmn4AvlBskEJyfg0NGoXzJKt0s9MLzRpqD6VQi5XkZ60p/FRUPZKgGNBT/swjloyInrt22Wq2310TDm8LBytPVVNm1kda6OAEM4jMylAkNSrt6KAYc1m3Bq0sdeIWp500ccoJO067VpjQ4KEGWh2KAgTHTPnP6cHAOqJTlbov5zeFURrp8mq60qWENQqKM5eCpO52iVeVSM1A49BPg+JoivlgsVXVaza45hQ7Q/gyqcps9nLgeDuRekL0JnL6XvnS7aj3EGBJqaA8XeGo8S6jDGbXpk/Mz3GbTM7nhbKzuSp8Z1hxLNkmL0NChDafKZk9OMtnDP8XlYDj3u9LnPjUgqYeM3U05D6QNxwn0Kf/U8CdZVczri2VM77WugBTVMUIn1ZOnDGcaahPLbBmLi/kJbCorYxEy65cmEcArLWmVys0DWrMyROjCGQMWE4sXWiBRASM8tuv/LHhOTxqQVTOGMKCZJlOFM6hyLuBVImQlCtCrz/0yXfa8oaR9SIf0hZVHZZ7qVBQfd0ERzqBTrVtQy8t01IzdpXsnKduI/EKS5k1EPiy9N/FRwLsIGzyyc0GndlJTHmpwBnUsxhLWOXWEj4XPYpNJZvv25J90Pul4ADcvkXE6HfgHtY6S9tCCswAkxXcYJN3h+dl8aLZnSfP2VDzpdHScC48qqPWK0S5QuQhKcGY4hiWruoAWTF64cM5juZLOZnM0zXv2KC9kGldihCu8/dzHH/9KRao2vLCOozJNQwnOrJL6MSb3leRFZehNNpo976bInubtmbaVMso7284pUR1lhrM0roISnDGbsogGJTrbstik6E0SzO7d29/NEMX9ZOsOlkRFC/R0Gl+0fE7UZWHkesp2IRNONpvdRDLZ7MkwrXQ6FwRe/gqPQKcEpQVnRvlnZdymKxlskjaVhmbn9mw0CdeTbVjbnFyyeUFnZpgWnEFRaXFBLZOfjUQGyZ53b7z77kSCzU70cpLOTSVmJYayKVYl8IW8dzFFqOU5Nl5Q5bArAufixRSbUtBgOPuuX7+hqM1ODCdJ56OLGapzxczLumlxU5rCogZHZ1HilcV9Lt3h3PzjH28qbJJoMJ19n3zyHym/J3Xn4tkzv/v3NLezTafQZ+wOSsU5NTgz9kT1bBDTjeqjM2c+ylKbnTuQTPz2tzskSdIheM6eOXPmN81pPjnRmmYsYUqLUajBGU201ZFdpcP53Ucf/S6hNylodrT86+9/37IjCw9+580zF282pxrWhYRTYxwmSh1BanBmc8CRvfHN3/zx5vY0NhKOlg+DweDxnTvS8Ci6c+aiFLIUOkk46AuopIAU4cDEuTt4mAan+Q//9m8fNGez2bHjZG1t7cnLLel0EJ7tuz8InvmXPzSnqY6NS6zV5ih12mnBqfLblaXUdse5NMX58OSvf33y+O4EHAVFywcYTu3p7S3peNDbmk/WBmuPb29OccnbdCalm4xUk04vmRacaV5IWtWFNMU5XhsM1p78w+50Ni0tLRhNbXfbcfTjjpZUOjsvowPB4IdpqnMFKLM0jGuOTreUFhxnwqpUHJO0KmxURD+CV3dmsvnwpASn/2ILlhQ6zfhIf10wTXVQEqjYFcPRieWU4FQFFDjAYL6SoTgEzumLqWGqRVGc2mBbW3dLSxIPfstVidrpD5pT6Gw7N2dJ2FVB77VPCK1bitzKiau04jspcGTFqa2tu5rB5kPlQF3d5TQ6Oy5KutZWV5tmVxcCSuUPDMzbVJUnrArqgdLPSVWc2to2ojpJNrLiYA1pO72zJdWy5I/UtXVf3p7qks855BuvmLBdR+Mq6MCpUpIQYLEwk0l//ItmRT/66+qu7kiF84F8oDaIVOd4quokP9J28p1klrzt40lgkAMWqstp2BUdOGNqD0O6pA4tXJ58/8K2RP9P0Y+2OqQ6O1IU52RCbxCc0xdT6AQVlaqr6z++PdFQ/vj9yWVolPqkDEfFrig9YZI1kL43owdqTvAPXLly4cKFd5BRXVbg1GH9SIGjHOjGbBC4BJwUlUJAT+Jw/g4a7MqVAeHWmlrN4ScxqlkOULkMSg6Zw5Mm6Nx18x4deaAZY3epzykWIsGRVYdASCFA5GqFjGd34iPd+PXaX84D3q3C01ZOnd6p5vD8ldrFv1X3eFbFPseP1eJ1erU0q8dogXlySLlQ7HNk1SEIrtamw2lLGFbiCNGptuCdSRZo5ZvtnRz6Ap2a/Xbi7cqQsQxOz+p0nJpMeLIOnpla/nNtmhqc/rBFYnPxZAacurpgS8aRfun1vywPIA9DZqt0ai0CNErvob+UV1k4TfPSTLnKbWKWl4d6elLhtAVlxQnWZsHpv1yRfoR8Yn/P+PIU4AArzZbzYaprUCjDARxLHmeBG73gSUdjY8eBVMfbfzk9jCuvE8PamX1kHI1wZ4oUVQTPvB3QPHvKcKAy84lSfPinxp7Gxp60qHQSu5adSaOS9EOS46lHknAa/yR3Q9DAYTukefa04XgE5VkfHLjV0Th8+IjkP/qTBFqOJ9i0dfcn4XR/UHE1yYYkh3VHhzr2C0DOMFmVZf5t1hyng1eKQw/LBLuPBHG/Ikmg7fTliqTp1O3fj67/qHIsmGJUR8aPjKMDbQf2t8HEzdOI0tvsc6aTi5AFj/hfyG5qDxzu6dif1I+TSQLdjR3YbKSj+8dRoZmUYXSoo2d/3ZG6PyUXlKKf3uJlb/guvUTTSwtvBbtra3uUy5ejEjIYOf0ZbyTScRRHJcTiaHcyVh2QsR2pU4FEZ91lobuclPpqUiZxKSY3vFRdHTzcmEqnDeEa6mgcP4zsrVGGgw6OS5SCwRQ2PT2NdXVH/hPyyrNDoF58q1eTVgwmJm3xythb7dWXOnqG0XWj0NOGnAhiE+wgIJAnIrGosRG7FhkOMSzkp2qHGhuHhtHv/XvNUFm7i+9+oLv/FfUV7E7Bk7ACk/hpdXVPB/If43Vt+5HhYKM60iGxQenf0R6sHuMIDsG0n+jVkcMdPQfQm4aR4uxtPy9yip0iSnQVpxjPstAmni+kFczt1XuHLh1FhkN87zh2w9hiUPqDQtjRjuGhDmxVRzsah4awerUFsdI0dgxhOPurq/dCN6+wDvN0mqNJKcJdM2YuaVjiXDu6wmrkbCRjQllP8PDh4aHDQ6ROP3rg6DhxR0c7ehAPnCgSOI3DdW3DB6qr2x3AKCYHe/vvmqkQlYDFuB2c+CnSneojbXX7kRcZ6unGqhMMHjmCu1xIjiCTwrJ//OjQOCnD+8dRCG/ErhixOS8aGbn5h0IV7ZtminKPp7QEjgHgdthiEi+1762u7g52Hx7e26gUWslcT0mHg91E+vsRHORtOurq9la3fyoawmucH0qKU+jnSWZLMe4rd+IlcIyjwdqwGODdALFB0n5geHi4WpK91dVZP6F3EAkGh4c7Dgf70aFLosllW2uwhhjypCLK3riiOHCqAnqVSjTizSBChrgAskjkhpP54iXRbdQ34FFMkHF4aHvjiiJt/jUt6sU4eZxFvdUaWgN7298ATsaL7ZdErsFKnhdSv/RMNNqoFg6SFGdnNOecXSVvetDQYDXDS+2bwElhkw6n/QtxzipvYNDghpxA36iKBQeVWGGbvP1AQ73RAb9o38yGcptV+6LojuPP4nv3l0QL5aJKliLtqTcYMJJNT8iGEKLeLd56QzAETvteh2jxmKWnlzbUxwUuUJR9c4u14eCoaIxbpQeYPAPQYIIqybTeRNq/AKLHDslzLLDb4ow26g8jIFK03RhnGWkTU7yrtApaOAjnqt8IT/veW5AxulGWDULSCLdFSsvcMqV4W1WyFryvh3WJ1BLAgRwP88WP02lvPw+hy6gi21I7XuGnfFgFtkinXMR9PMELa2hpTuk3QI8BQPMX7e2bOmbsh6vPM1CltSsfAouhUH1cLNYZFxFOFTTrU/bUAYKeh1B1/tKdX/05lwb95Vd3Li0CyOBt6BIfgoIewKLttFzUHWB1otGVsp0XDGsNLABqwZ8jdjn8ghpAgeOElD2KoN1go7ISJ7cUd3vc0YBJyyQvlgGsQWvBc+pZbC7hCXa71pPybqRrxrkA9ScnpkiR9w4eBECftp0Xgzdn5Phsu8K77cwzKe8EwGAQQVHyG0WKvrHydCBsNCXwyJsTmD/NoNP+qUreGEFBA3m9EChOepOQ4u86XTUTcCd2O5O2tbDMiXN72xN82tv3ohdcKVuqAcDrHYEcWwjTlVJsyV01GgjryW5nZAtYpxD1cEB0nL8kdXAunRdERstHyboepDoM2UWt+GhKAwfJNDBzWhfCg+AIfjNgOe0cFEXzrVtmUYQuLccCs59sVcMAk9Yj0n2gx2ZSss3ca2ZsixxnsNtdZPtfgCoKg8HA8+gvzgWl7WMtduyW3TYqW0q/yTmWCg7+7pmo4AjL2/9i6wkLS0tmt1neXdBsHgg7WDqbbb/hCZYQTkXF58vxW35l7y5UWL6yWpdCSmZjNkcXn13L3Om8mFJaOBWff/bMFDUrOc8cbhAnHjulivKez4ocvNOlxHAqpj+za5WsRySPOl6SZ+0Yxrj4GfXZl7xSajgVNdEBY1hqY6yR9rnVRH6Dc0a/v/jRO/3cSg2nomImYPAg5WGYeqmX1QCw2mjtRS2jcsoWgFMxGBVQtQ7j0u5f9VYjhCY9U9wyKqdsBTi4Wrfow1apf97QYJ1D1XdJPbEsWwNORZXTxofk50DXhyyB2RJ7G0m2CBxkW4x/SXLIS1G29BZFZMvAQVHdZoovLRkXbaWN3ymyheBgPEhKUmLmli0FB+HZQmi2HJytJWU4eaQMJ4+U4eSRMpw8UoaTR8pw8kgZTh4pw8kjZTh5pAwnj5Th5JEynDxShpNHynDySBlOHinDySNlOHmkpuK9qrJsIu/9L/LV3+JrPR7dAAAAAElFTkSuQmCC"/>
          <p:cNvSpPr>
            <a:spLocks noChangeAspect="1" noChangeArrowheads="1"/>
          </p:cNvSpPr>
          <p:nvPr/>
        </p:nvSpPr>
        <p:spPr bwMode="auto">
          <a:xfrm>
            <a:off x="6094647" y="87577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2310051" y="-2547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GT" sz="3600" b="1" dirty="0">
                <a:solidFill>
                  <a:schemeClr val="accent3">
                    <a:lumMod val="50000"/>
                  </a:schemeClr>
                </a:solidFill>
              </a:rPr>
              <a:t>Composición de la Basura en Guatemala</a:t>
            </a:r>
          </a:p>
        </p:txBody>
      </p:sp>
      <p:graphicFrame>
        <p:nvGraphicFramePr>
          <p:cNvPr id="20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8708599"/>
              </p:ext>
            </p:extLst>
          </p:nvPr>
        </p:nvGraphicFramePr>
        <p:xfrm>
          <a:off x="2008300" y="134040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20 Rectángulo"/>
          <p:cNvSpPr/>
          <p:nvPr/>
        </p:nvSpPr>
        <p:spPr>
          <a:xfrm>
            <a:off x="3283639" y="6327207"/>
            <a:ext cx="5248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/>
              <a:t>Fuente: Ministerio de Ambiente y Recursos Naturales – MARN, 2016</a:t>
            </a:r>
            <a:r>
              <a:rPr lang="es-ES" sz="1400" dirty="0"/>
              <a:t>) </a:t>
            </a:r>
            <a:endParaRPr lang="en-US" sz="1400" dirty="0"/>
          </a:p>
        </p:txBody>
      </p:sp>
      <p:sp>
        <p:nvSpPr>
          <p:cNvPr id="23" name="Textfeld 6">
            <a:extLst>
              <a:ext uri="{FF2B5EF4-FFF2-40B4-BE49-F238E27FC236}">
                <a16:creationId xmlns="" xmlns:a16="http://schemas.microsoft.com/office/drawing/2014/main" id="{1D52A843-CEFB-4B2D-BA06-2B2AD8C50E0C}"/>
              </a:ext>
            </a:extLst>
          </p:cNvPr>
          <p:cNvSpPr txBox="1"/>
          <p:nvPr/>
        </p:nvSpPr>
        <p:spPr>
          <a:xfrm>
            <a:off x="5968740" y="538403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R</a:t>
            </a:r>
            <a:r>
              <a:rPr lang="de-CH" sz="2400" dirty="0" smtClean="0"/>
              <a:t>eciclable</a:t>
            </a:r>
            <a:endParaRPr lang="de-CH" sz="2400" dirty="0"/>
          </a:p>
        </p:txBody>
      </p:sp>
      <p:sp>
        <p:nvSpPr>
          <p:cNvPr id="24" name="Textfeld 7">
            <a:extLst>
              <a:ext uri="{FF2B5EF4-FFF2-40B4-BE49-F238E27FC236}">
                <a16:creationId xmlns="" xmlns:a16="http://schemas.microsoft.com/office/drawing/2014/main" id="{F035B23F-65FD-428C-AB56-DCE29EF6E4F2}"/>
              </a:ext>
            </a:extLst>
          </p:cNvPr>
          <p:cNvSpPr txBox="1"/>
          <p:nvPr/>
        </p:nvSpPr>
        <p:spPr>
          <a:xfrm>
            <a:off x="2741372" y="5445422"/>
            <a:ext cx="183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/>
              <a:t>Reciclable</a:t>
            </a:r>
            <a:r>
              <a:rPr lang="de-CH" sz="2000" dirty="0"/>
              <a:t> </a:t>
            </a:r>
            <a:r>
              <a:rPr lang="de-CH" sz="2000" dirty="0" err="1"/>
              <a:t>parcialmente</a:t>
            </a:r>
            <a:endParaRPr lang="de-CH" sz="2000" dirty="0"/>
          </a:p>
        </p:txBody>
      </p:sp>
      <p:sp>
        <p:nvSpPr>
          <p:cNvPr id="25" name="Textfeld 8">
            <a:extLst>
              <a:ext uri="{FF2B5EF4-FFF2-40B4-BE49-F238E27FC236}">
                <a16:creationId xmlns="" xmlns:a16="http://schemas.microsoft.com/office/drawing/2014/main" id="{925E09AF-229B-47FE-81E4-FDE0654BB542}"/>
              </a:ext>
            </a:extLst>
          </p:cNvPr>
          <p:cNvSpPr txBox="1"/>
          <p:nvPr/>
        </p:nvSpPr>
        <p:spPr>
          <a:xfrm>
            <a:off x="1828788" y="486343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R</a:t>
            </a:r>
            <a:r>
              <a:rPr lang="de-CH" sz="2400" dirty="0" smtClean="0"/>
              <a:t>eciclable</a:t>
            </a:r>
            <a:endParaRPr lang="de-CH" sz="2400" dirty="0"/>
          </a:p>
        </p:txBody>
      </p:sp>
      <p:sp>
        <p:nvSpPr>
          <p:cNvPr id="26" name="Textfeld 9">
            <a:extLst>
              <a:ext uri="{FF2B5EF4-FFF2-40B4-BE49-F238E27FC236}">
                <a16:creationId xmlns="" xmlns:a16="http://schemas.microsoft.com/office/drawing/2014/main" id="{11B23841-EF3C-47B3-B491-EFD59CF32E38}"/>
              </a:ext>
            </a:extLst>
          </p:cNvPr>
          <p:cNvSpPr txBox="1"/>
          <p:nvPr/>
        </p:nvSpPr>
        <p:spPr>
          <a:xfrm>
            <a:off x="1684410" y="204277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R</a:t>
            </a:r>
            <a:r>
              <a:rPr lang="de-CH" sz="2400" dirty="0" smtClean="0"/>
              <a:t>eciclable</a:t>
            </a:r>
            <a:endParaRPr lang="de-CH" sz="2400" dirty="0"/>
          </a:p>
        </p:txBody>
      </p:sp>
      <p:sp>
        <p:nvSpPr>
          <p:cNvPr id="27" name="Textfeld 10">
            <a:extLst>
              <a:ext uri="{FF2B5EF4-FFF2-40B4-BE49-F238E27FC236}">
                <a16:creationId xmlns="" xmlns:a16="http://schemas.microsoft.com/office/drawing/2014/main" id="{FD2CB35D-DEA1-4490-BBE8-1BE781B6B0F0}"/>
              </a:ext>
            </a:extLst>
          </p:cNvPr>
          <p:cNvSpPr txBox="1"/>
          <p:nvPr/>
        </p:nvSpPr>
        <p:spPr>
          <a:xfrm>
            <a:off x="2434800" y="12732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R</a:t>
            </a:r>
            <a:r>
              <a:rPr lang="de-CH" sz="2400" dirty="0" smtClean="0"/>
              <a:t>eciclable</a:t>
            </a:r>
            <a:endParaRPr lang="de-CH" sz="2400" dirty="0"/>
          </a:p>
        </p:txBody>
      </p:sp>
      <p:sp>
        <p:nvSpPr>
          <p:cNvPr id="28" name="Textfeld 11">
            <a:extLst>
              <a:ext uri="{FF2B5EF4-FFF2-40B4-BE49-F238E27FC236}">
                <a16:creationId xmlns="" xmlns:a16="http://schemas.microsoft.com/office/drawing/2014/main" id="{D0F29747-BC6A-4BD5-BDF9-44DDB9E676CA}"/>
              </a:ext>
            </a:extLst>
          </p:cNvPr>
          <p:cNvSpPr txBox="1"/>
          <p:nvPr/>
        </p:nvSpPr>
        <p:spPr>
          <a:xfrm>
            <a:off x="6256772" y="140044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Reciclable</a:t>
            </a:r>
            <a:endParaRPr lang="de-CH" sz="2400" dirty="0"/>
          </a:p>
        </p:txBody>
      </p:sp>
      <p:sp>
        <p:nvSpPr>
          <p:cNvPr id="29" name="Textfeld 4">
            <a:extLst>
              <a:ext uri="{FF2B5EF4-FFF2-40B4-BE49-F238E27FC236}">
                <a16:creationId xmlns="" xmlns:a16="http://schemas.microsoft.com/office/drawing/2014/main" id="{DBACF417-E9FC-48AC-92DC-ECCA325D18EE}"/>
              </a:ext>
            </a:extLst>
          </p:cNvPr>
          <p:cNvSpPr txBox="1"/>
          <p:nvPr/>
        </p:nvSpPr>
        <p:spPr>
          <a:xfrm>
            <a:off x="3937129" y="2961639"/>
            <a:ext cx="230991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2400" b="1" dirty="0">
                <a:solidFill>
                  <a:schemeClr val="tx1"/>
                </a:solidFill>
              </a:rPr>
              <a:t>Se </a:t>
            </a:r>
            <a:r>
              <a:rPr lang="de-CH" sz="2400" b="1" dirty="0" err="1">
                <a:solidFill>
                  <a:schemeClr val="tx1"/>
                </a:solidFill>
              </a:rPr>
              <a:t>podría</a:t>
            </a:r>
            <a:r>
              <a:rPr lang="de-CH" sz="2400" b="1" dirty="0">
                <a:solidFill>
                  <a:schemeClr val="tx1"/>
                </a:solidFill>
              </a:rPr>
              <a:t> </a:t>
            </a:r>
            <a:r>
              <a:rPr lang="de-CH" sz="2400" b="1" dirty="0" err="1">
                <a:solidFill>
                  <a:schemeClr val="tx1"/>
                </a:solidFill>
              </a:rPr>
              <a:t>reciclar</a:t>
            </a:r>
            <a:r>
              <a:rPr lang="de-CH" sz="2400" b="1" dirty="0">
                <a:solidFill>
                  <a:schemeClr val="tx1"/>
                </a:solidFill>
              </a:rPr>
              <a:t> </a:t>
            </a:r>
            <a:r>
              <a:rPr lang="de-CH" sz="2400" b="1" dirty="0" err="1">
                <a:solidFill>
                  <a:schemeClr val="tx1"/>
                </a:solidFill>
              </a:rPr>
              <a:t>un</a:t>
            </a:r>
            <a:r>
              <a:rPr lang="de-CH" sz="2400" b="1" dirty="0">
                <a:solidFill>
                  <a:schemeClr val="tx1"/>
                </a:solidFill>
              </a:rPr>
              <a:t> 80% de la </a:t>
            </a:r>
            <a:r>
              <a:rPr lang="de-CH" sz="2400" b="1" dirty="0" err="1">
                <a:solidFill>
                  <a:schemeClr val="tx1"/>
                </a:solidFill>
              </a:rPr>
              <a:t>basura</a:t>
            </a:r>
            <a:endParaRPr lang="de-CH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5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4E09C2471C734D89815E3AA915F8E9" ma:contentTypeVersion="12" ma:contentTypeDescription="Create a new document." ma:contentTypeScope="" ma:versionID="b292e3f99418859cfbb24bde07fc2555">
  <xsd:schema xmlns:xsd="http://www.w3.org/2001/XMLSchema" xmlns:xs="http://www.w3.org/2001/XMLSchema" xmlns:p="http://schemas.microsoft.com/office/2006/metadata/properties" xmlns:ns2="7f36d124-fa24-43ad-b0e6-e38c4c23783e" xmlns:ns3="77717d4c-569b-4fe4-adbd-f29601aa9ae9" targetNamespace="http://schemas.microsoft.com/office/2006/metadata/properties" ma:root="true" ma:fieldsID="fbaf98133b1aad0c20b20411b7130678" ns2:_="" ns3:_="">
    <xsd:import namespace="7f36d124-fa24-43ad-b0e6-e38c4c23783e"/>
    <xsd:import namespace="77717d4c-569b-4fe4-adbd-f29601aa9a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6d124-fa24-43ad-b0e6-e38c4c2378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17d4c-569b-4fe4-adbd-f29601aa9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683F52-D3FC-4988-A6E7-C7D4ADB23B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9F7D8C-876B-4CAF-86A2-1B1B802A938D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7f36d124-fa24-43ad-b0e6-e38c4c23783e"/>
    <ds:schemaRef ds:uri="http://schemas.microsoft.com/office/infopath/2007/PartnerControls"/>
    <ds:schemaRef ds:uri="77717d4c-569b-4fe4-adbd-f29601aa9ae9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AE20D68-9B87-4FC1-B291-8614827A2C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36d124-fa24-43ad-b0e6-e38c4c23783e"/>
    <ds:schemaRef ds:uri="77717d4c-569b-4fe4-adbd-f29601aa9a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1893</TotalTime>
  <Words>718</Words>
  <Application>Microsoft Office PowerPoint</Application>
  <PresentationFormat>Personalizado</PresentationFormat>
  <Paragraphs>129</Paragraphs>
  <Slides>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¿Y CUÁNTA BASURA GENERAMOS?</vt:lpstr>
      <vt:lpstr>Presentación de PowerPoint</vt:lpstr>
      <vt:lpstr>Presentación de PowerPoint</vt:lpstr>
      <vt:lpstr>Presentación de PowerPoint</vt:lpstr>
      <vt:lpstr>Composición de la Basura en Guatemala</vt:lpstr>
      <vt:lpstr>Presentación de PowerPoint</vt:lpstr>
      <vt:lpstr>Presentación de PowerPoint</vt:lpstr>
      <vt:lpstr> EFECTOS EN EL PAISAJE</vt:lpstr>
      <vt:lpstr>Efectos en el Paisaje</vt:lpstr>
      <vt:lpstr>Efectos en el Paisaje</vt:lpstr>
      <vt:lpstr>Efectos en el Paisaje</vt:lpstr>
      <vt:lpstr>Efectos en el Paisaje</vt:lpstr>
      <vt:lpstr>EFECTOS EN LA INFRAESTRUCTURA</vt:lpstr>
      <vt:lpstr>Efectos en la infraestructura</vt:lpstr>
      <vt:lpstr>  Efectos en la infraestructura</vt:lpstr>
      <vt:lpstr>Efectos en la infraestructura</vt:lpstr>
      <vt:lpstr> EFECTOS EN LA SALUD</vt:lpstr>
      <vt:lpstr>Efectos en la salud  - 22 enfermedades -</vt:lpstr>
      <vt:lpstr>Efectos en la salud  - 22 enfermedades -</vt:lpstr>
      <vt:lpstr>EFECTOS EN EL AMBIENTE</vt:lpstr>
      <vt:lpstr>EFECTOS EN EL AMBIENTE</vt:lpstr>
      <vt:lpstr>Presentación de PowerPoint</vt:lpstr>
      <vt:lpstr>Presentación de PowerPoint</vt:lpstr>
      <vt:lpstr>EFECTOS EN EL AIRE</vt:lpstr>
      <vt:lpstr>Presentación de PowerPoint</vt:lpstr>
      <vt:lpstr>EFECTOS EN LA BIOSFERA</vt:lpstr>
      <vt:lpstr>Presentación de PowerPoint</vt:lpstr>
      <vt:lpstr>Presentación de PowerPoint</vt:lpstr>
      <vt:lpstr>Presentación de PowerPoint</vt:lpstr>
      <vt:lpstr>EFECTOS EN EL SUELO</vt:lpstr>
      <vt:lpstr>Presentación de PowerPoint</vt:lpstr>
      <vt:lpstr>Presentación de PowerPoint</vt:lpstr>
      <vt:lpstr>Presentación de PowerPoint</vt:lpstr>
      <vt:lpstr>CONTEXTO LOCAL</vt:lpstr>
      <vt:lpstr>CHIMALTENANGO</vt:lpstr>
      <vt:lpstr>CHIMALTENANGO</vt:lpstr>
      <vt:lpstr>Presentación de PowerPoint</vt:lpstr>
      <vt:lpstr>CHIMALTENANGO</vt:lpstr>
      <vt:lpstr>Presentación de PowerPoint</vt:lpstr>
      <vt:lpstr>Presentación de PowerPoint</vt:lpstr>
      <vt:lpstr>¿Cuánta basura ingresa al vertedero de la zona 3?</vt:lpstr>
      <vt:lpstr>Eso significa...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Virginia Valladares</dc:creator>
  <cp:lastModifiedBy>Alex Ortiz</cp:lastModifiedBy>
  <cp:revision>67</cp:revision>
  <dcterms:created xsi:type="dcterms:W3CDTF">2019-09-02T18:15:52Z</dcterms:created>
  <dcterms:modified xsi:type="dcterms:W3CDTF">2020-11-13T09:21:28Z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0x010100094E09C2471C734D89815E3AA915F8E9</vt:lpwstr>
  </property>
</Properties>
</file>