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279" r:id="rId5"/>
    <p:sldId id="265" r:id="rId6"/>
    <p:sldId id="277" r:id="rId7"/>
    <p:sldId id="258" r:id="rId8"/>
    <p:sldId id="262" r:id="rId9"/>
    <p:sldId id="268" r:id="rId10"/>
    <p:sldId id="266" r:id="rId11"/>
    <p:sldId id="260" r:id="rId12"/>
    <p:sldId id="267" r:id="rId13"/>
    <p:sldId id="263" r:id="rId14"/>
    <p:sldId id="270" r:id="rId15"/>
    <p:sldId id="269" r:id="rId16"/>
    <p:sldId id="272" r:id="rId17"/>
    <p:sldId id="273" r:id="rId18"/>
    <p:sldId id="264" r:id="rId19"/>
    <p:sldId id="276" r:id="rId20"/>
    <p:sldId id="278" r:id="rId21"/>
    <p:sldId id="256" r:id="rId22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libri Light" charset="0"/>
      <p:regular r:id="rId27"/>
      <p: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-52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2561,'0'6'272,"-7"-6"-272,14-9-192,-7 9-96,0 6 32,0-3 240,-7-6 0,7 3-48,0 3-256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9492 0 0,'0'0'112'0'0,"-48"-5"-512"0"0,36 5-80 0 0,12 0 384 0 0,0 0 16 0 0,0 0-881 0 0,0 0-2832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8116 0 0,'0'0'128'0'0,"0"0"-608"0"0,0 0 47 0 0,0 0 209 0 0,-60 10-1088 0 0,36-10-2258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3442 0 0,'0'0'896'0'0,"0"0"-672"0"0,0 0 336 0 0,0 0 97 0 0,0 0-49 0 0,0 0-16 0 0,0 0-128 0 0,0 0-143 0 0,0 0-145 0 0,-12 0-144 0 0,12 0-144 0 0,-12 0-353 0 0,1 0-1103 0 0,-1 0-2498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1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9204 0 0,'0'0'-624'0'0,"0"0"-2017"0"0,0 0-977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9492 0 0,'0'0'112'0'0,"-48"-5"-512"0"0,36 5-80 0 0,12 0 384 0 0,0 0 16 0 0,0 0-881 0 0,0 0-2832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8116 0 0,'0'0'128'0'0,"0"0"-608"0"0,0 0 47 0 0,0 0 209 0 0,-60 10-1088 0 0,36-10-2258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3442 0 0,'0'0'896'0'0,"0"0"-672"0"0,0 0 336 0 0,0 0 97 0 0,0 0-49 0 0,0 0-16 0 0,0 0-128 0 0,0 0-143 0 0,0 0-145 0 0,-12 0-144 0 0,12 0-144 0 0,-12 0-353 0 0,1 0-1103 0 0,-1 0-2498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1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9204 0 0,'0'0'-624'0'0,"0"0"-2017"0"0,0 0-977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4146,'0'12'784,"-9"-18"-624,15 12-16,-12-12-16,6-3 49,6 15-49,-12-6-112,6 6-16,0-6-32,9 0-16,-9-12-209,4 12-383,-4-6-112,0-6-113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2673,'0'9'576,"-4"-9"-303,4 0-145,-6-9-96,12 9-32,-6 6 16,4-9 0,-8 3 0,8-6-16,-8 12-16,8-9-192,-4 6-193,0-9 17,-4 0-272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9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8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customXml" Target="../ink/ink1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customXml" Target="../ink/ink2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2.xml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customXml" Target="../ink/ink3.xml"/><Relationship Id="rId10" Type="http://schemas.openxmlformats.org/officeDocument/2006/relationships/customXml" Target="../ink/ink5.xml"/><Relationship Id="rId4" Type="http://schemas.openxmlformats.org/officeDocument/2006/relationships/image" Target="../media/image70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customXml" Target="../ink/ink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customXml" Target="../ink/ink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customXml" Target="../ink/ink13.xml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customXml" Target="../ink/ink14.xml"/><Relationship Id="rId10" Type="http://schemas.openxmlformats.org/officeDocument/2006/relationships/customXml" Target="../ink/ink16.xml"/><Relationship Id="rId4" Type="http://schemas.openxmlformats.org/officeDocument/2006/relationships/image" Target="../media/image70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28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2992948" y="2914346"/>
            <a:ext cx="633862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spc="300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</a:rPr>
              <a:t>CONOMÍA </a:t>
            </a:r>
            <a:r>
              <a:rPr lang="en-GB" sz="3600" b="1" spc="300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</a:rPr>
              <a:t>IRCULAR</a:t>
            </a:r>
          </a:p>
          <a:p>
            <a:pPr algn="ctr"/>
            <a:endParaRPr lang="en-GB" sz="1600" b="1" spc="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en-GB" sz="2800" b="1" spc="300" dirty="0" err="1" smtClean="0">
                <a:solidFill>
                  <a:schemeClr val="accent3">
                    <a:lumMod val="50000"/>
                  </a:schemeClr>
                </a:solidFill>
              </a:rPr>
              <a:t>qué</a:t>
            </a:r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b="1" spc="300" dirty="0" err="1" smtClean="0">
                <a:solidFill>
                  <a:schemeClr val="accent3">
                    <a:lumMod val="50000"/>
                  </a:schemeClr>
                </a:solidFill>
              </a:rPr>
              <a:t>consiste</a:t>
            </a:r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</a:rPr>
              <a:t> y </a:t>
            </a:r>
            <a:r>
              <a:rPr lang="en-GB" sz="2800" b="1" spc="300" dirty="0" err="1" smtClean="0">
                <a:solidFill>
                  <a:schemeClr val="accent3">
                    <a:lumMod val="50000"/>
                  </a:schemeClr>
                </a:solidFill>
              </a:rPr>
              <a:t>cómo</a:t>
            </a:r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b="1" spc="300" dirty="0" err="1" smtClean="0">
                <a:solidFill>
                  <a:schemeClr val="accent3">
                    <a:lumMod val="50000"/>
                  </a:schemeClr>
                </a:solidFill>
              </a:rPr>
              <a:t>funciona</a:t>
            </a:r>
            <a:endParaRPr lang="en-GB" sz="28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423574"/>
            <a:ext cx="7615451" cy="13369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economía circular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procura que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la vida útil de la materia prima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extraída de la naturaleza NO finalice.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 descr="C:\Users\Alex Ortiz\Desktop\Presentaciones\Ilustraciones\Ilustraciones - Finales-0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48381" r="17898" b="5599"/>
          <a:stretch/>
        </p:blipFill>
        <p:spPr bwMode="auto">
          <a:xfrm>
            <a:off x="2582695" y="1345151"/>
            <a:ext cx="7230043" cy="51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839485" y="1478750"/>
            <a:ext cx="8573758" cy="3666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GT" sz="2600" dirty="0" smtClean="0">
                <a:solidFill>
                  <a:schemeClr val="bg1"/>
                </a:solidFill>
              </a:rPr>
              <a:t>En la Economía Circular: </a:t>
            </a:r>
          </a:p>
          <a:p>
            <a:pPr marL="0" indent="0">
              <a:buNone/>
            </a:pPr>
            <a:endParaRPr lang="es-GT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GT" sz="2600" dirty="0" smtClean="0">
                <a:solidFill>
                  <a:schemeClr val="bg1"/>
                </a:solidFill>
              </a:rPr>
              <a:t>La materia prima se mantiene en un ciclo constante de re-utilización, su valor permanece a través del tiempo.</a:t>
            </a:r>
          </a:p>
          <a:p>
            <a:pPr marL="0" indent="0">
              <a:buNone/>
            </a:pPr>
            <a:endParaRPr lang="es-GT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GT" sz="2600" dirty="0" smtClean="0">
                <a:solidFill>
                  <a:schemeClr val="bg1"/>
                </a:solidFill>
              </a:rPr>
              <a:t>Se reduce el impacto en los ecosistemas porque se extraen menos recursos y se desechan menos residuos en el ambiente. </a:t>
            </a:r>
            <a:endParaRPr lang="es-GT" sz="2600" dirty="0">
              <a:solidFill>
                <a:schemeClr val="bg1"/>
              </a:solidFill>
            </a:endParaRPr>
          </a:p>
        </p:txBody>
      </p:sp>
      <p:sp>
        <p:nvSpPr>
          <p:cNvPr id="5" name="AutoShape 2" descr="boy holding cardboard 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65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AutoShape 2" descr="boy holding cardboard 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6146" name="Picture 2" descr="C:\Users\Alex Ortiz\Desktop\Presentaciones\Ilustraciones\Ilustraciones - Finales-0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9200" r="7004" b="8635"/>
          <a:stretch/>
        </p:blipFill>
        <p:spPr bwMode="auto">
          <a:xfrm>
            <a:off x="2770495" y="341194"/>
            <a:ext cx="6606300" cy="62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Marcador de contenido"/>
          <p:cNvSpPr>
            <a:spLocks noGrp="1"/>
          </p:cNvSpPr>
          <p:nvPr>
            <p:ph idx="1"/>
          </p:nvPr>
        </p:nvSpPr>
        <p:spPr>
          <a:xfrm>
            <a:off x="4763069" y="477672"/>
            <a:ext cx="1514901" cy="13205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s-GT" sz="1100" b="1" dirty="0"/>
              <a:t>RECICLAR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s-GT" sz="1100" dirty="0"/>
              <a:t>Recolección </a:t>
            </a:r>
            <a:r>
              <a:rPr lang="es-GT" sz="1100" dirty="0" smtClean="0"/>
              <a:t>y tratamiento de materiales para que </a:t>
            </a:r>
            <a:r>
              <a:rPr lang="es-GT" sz="1100" dirty="0"/>
              <a:t>no terminen </a:t>
            </a:r>
            <a:r>
              <a:rPr lang="es-GT" sz="1100" dirty="0" smtClean="0"/>
              <a:t>en botaderos </a:t>
            </a:r>
            <a:r>
              <a:rPr lang="es-GT" sz="1100" dirty="0"/>
              <a:t>y apoya </a:t>
            </a:r>
            <a:r>
              <a:rPr lang="es-GT" sz="1100" dirty="0" smtClean="0"/>
              <a:t>la economía circular</a:t>
            </a:r>
            <a:endParaRPr lang="es-GT" sz="1100" dirty="0"/>
          </a:p>
        </p:txBody>
      </p:sp>
      <p:sp>
        <p:nvSpPr>
          <p:cNvPr id="8" name="3 Marcador de contenido"/>
          <p:cNvSpPr txBox="1">
            <a:spLocks/>
          </p:cNvSpPr>
          <p:nvPr/>
        </p:nvSpPr>
        <p:spPr>
          <a:xfrm>
            <a:off x="7276533" y="1303545"/>
            <a:ext cx="1514901" cy="132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s-GT" sz="1100" b="1" dirty="0"/>
              <a:t>DISEÑAR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s-GT" sz="1100" dirty="0"/>
              <a:t>Con </a:t>
            </a:r>
            <a:r>
              <a:rPr lang="es-GT" sz="1100" dirty="0" smtClean="0"/>
              <a:t>materiales más duraderos y </a:t>
            </a:r>
            <a:r>
              <a:rPr lang="es-GT" sz="1100" dirty="0"/>
              <a:t>que se </a:t>
            </a:r>
            <a:r>
              <a:rPr lang="es-GT" sz="1100" dirty="0" smtClean="0"/>
              <a:t>puedan reciclar </a:t>
            </a:r>
            <a:r>
              <a:rPr lang="es-GT" sz="1100" dirty="0"/>
              <a:t>al final </a:t>
            </a:r>
            <a:r>
              <a:rPr lang="es-GT" sz="1100" dirty="0" smtClean="0"/>
              <a:t>de su uso </a:t>
            </a:r>
            <a:endParaRPr lang="es-GT" sz="1100" dirty="0"/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7780399" y="3592133"/>
            <a:ext cx="1514901" cy="132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s-GT" sz="1100" b="1" dirty="0" smtClean="0"/>
              <a:t>FABRICAR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s-GT" sz="1100" dirty="0" smtClean="0"/>
              <a:t>Empresas reducen emisiones </a:t>
            </a:r>
            <a:r>
              <a:rPr lang="es-GT" sz="1100" dirty="0"/>
              <a:t>de </a:t>
            </a:r>
            <a:r>
              <a:rPr lang="es-GT" sz="1100" dirty="0" smtClean="0"/>
              <a:t>gases de </a:t>
            </a:r>
            <a:r>
              <a:rPr lang="es-GT" sz="1100" dirty="0"/>
              <a:t>efecto </a:t>
            </a:r>
            <a:r>
              <a:rPr lang="es-GT" sz="1100" dirty="0" smtClean="0"/>
              <a:t>invernadero y </a:t>
            </a:r>
            <a:r>
              <a:rPr lang="es-GT" sz="1100" dirty="0"/>
              <a:t>uso de </a:t>
            </a:r>
            <a:r>
              <a:rPr lang="es-GT" sz="1100" dirty="0" smtClean="0"/>
              <a:t>combustibles fósiles</a:t>
            </a:r>
            <a:endParaRPr lang="es-GT" sz="1100" dirty="0">
              <a:solidFill>
                <a:schemeClr val="bg1"/>
              </a:solidFill>
            </a:endParaRPr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6279538" y="5090617"/>
            <a:ext cx="1541805" cy="1418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s-GT" sz="1100" b="1" dirty="0"/>
              <a:t>DISTRIBUIR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s-GT" sz="1100" dirty="0"/>
              <a:t>Minoristas </a:t>
            </a:r>
            <a:r>
              <a:rPr lang="es-GT" sz="1100" dirty="0" smtClean="0"/>
              <a:t>dan productos reutilizables, recolección, mantenimiento</a:t>
            </a:r>
            <a:r>
              <a:rPr lang="es-GT" sz="1100" dirty="0"/>
              <a:t>, </a:t>
            </a:r>
            <a:r>
              <a:rPr lang="es-GT" sz="1100" dirty="0" smtClean="0"/>
              <a:t>y apoyan </a:t>
            </a:r>
            <a:r>
              <a:rPr lang="es-GT" sz="1100" dirty="0"/>
              <a:t>a </a:t>
            </a:r>
            <a:r>
              <a:rPr lang="es-GT" sz="1100" dirty="0" smtClean="0"/>
              <a:t>fabricantes para concientizara consumidores</a:t>
            </a:r>
            <a:endParaRPr lang="es-GT" sz="1100" dirty="0">
              <a:solidFill>
                <a:schemeClr val="bg1"/>
              </a:solidFill>
            </a:endParaRPr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3400959" y="4626589"/>
            <a:ext cx="1514901" cy="1364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s-GT" sz="1200" b="1" dirty="0"/>
              <a:t>USO DE </a:t>
            </a:r>
            <a:r>
              <a:rPr lang="es-GT" sz="1200" b="1" dirty="0" smtClean="0"/>
              <a:t>LOS CONSUMIDORES</a:t>
            </a:r>
            <a:endParaRPr lang="es-GT" sz="1200" b="1" dirty="0"/>
          </a:p>
          <a:p>
            <a:pPr marL="0" indent="0" algn="ctr">
              <a:spcBef>
                <a:spcPts val="400"/>
              </a:spcBef>
              <a:buNone/>
            </a:pPr>
            <a:r>
              <a:rPr lang="es-GT" sz="1200" dirty="0"/>
              <a:t>Eligen la </a:t>
            </a:r>
            <a:r>
              <a:rPr lang="es-GT" sz="1200" dirty="0" smtClean="0"/>
              <a:t>compra verde</a:t>
            </a:r>
            <a:r>
              <a:rPr lang="es-GT" sz="1200" dirty="0"/>
              <a:t>, </a:t>
            </a:r>
            <a:r>
              <a:rPr lang="es-GT" sz="1200" dirty="0" smtClean="0"/>
              <a:t>compartir bienes </a:t>
            </a:r>
            <a:r>
              <a:rPr lang="es-GT" sz="1200" dirty="0"/>
              <a:t>y repararlos </a:t>
            </a:r>
            <a:r>
              <a:rPr lang="es-GT" sz="1200" dirty="0" smtClean="0"/>
              <a:t>u ofrecérselos </a:t>
            </a:r>
            <a:r>
              <a:rPr lang="es-GT" sz="1200" dirty="0"/>
              <a:t>a </a:t>
            </a:r>
            <a:r>
              <a:rPr lang="es-GT" sz="1200" dirty="0" smtClean="0"/>
              <a:t>otros para </a:t>
            </a:r>
            <a:r>
              <a:rPr lang="es-GT" sz="1200" dirty="0"/>
              <a:t>que los </a:t>
            </a:r>
            <a:r>
              <a:rPr lang="es-GT" sz="1200" dirty="0" smtClean="0"/>
              <a:t>reutilicen o </a:t>
            </a:r>
            <a:r>
              <a:rPr lang="es-GT" sz="1200" dirty="0"/>
              <a:t>los </a:t>
            </a:r>
            <a:r>
              <a:rPr lang="es-GT" sz="1200" dirty="0" smtClean="0"/>
              <a:t>renueven</a:t>
            </a:r>
            <a:endParaRPr lang="es-GT" sz="1400" dirty="0">
              <a:solidFill>
                <a:schemeClr val="bg1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2854657" y="2135142"/>
            <a:ext cx="1514901" cy="140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s-GT" sz="1100" b="1" dirty="0" smtClean="0"/>
              <a:t>RESTAURAR Y </a:t>
            </a:r>
            <a:r>
              <a:rPr lang="es-GT" sz="1100" b="1" dirty="0"/>
              <a:t>REPARAR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s-GT" sz="1100" dirty="0"/>
              <a:t>Fabricantes son encargados de recolectar y recuperar los materiales de sus productos durante su vida útil</a:t>
            </a: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4935035" y="3703090"/>
            <a:ext cx="2148151" cy="146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GT" sz="1300" b="1" dirty="0"/>
              <a:t>Educación</a:t>
            </a:r>
            <a:r>
              <a:rPr lang="es-GT" sz="1300" b="1" dirty="0" smtClean="0"/>
              <a:t>, concientización y acción </a:t>
            </a:r>
            <a:r>
              <a:rPr lang="es-GT" sz="1300" b="1" dirty="0"/>
              <a:t>de Gobierno, </a:t>
            </a:r>
            <a:r>
              <a:rPr lang="es-GT" sz="1300" b="1" dirty="0" smtClean="0"/>
              <a:t>Fabricantes y </a:t>
            </a:r>
            <a:r>
              <a:rPr lang="es-GT" sz="1300" b="1" dirty="0"/>
              <a:t>Consumidores</a:t>
            </a:r>
            <a:endParaRPr lang="es-GT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6" y="2133591"/>
            <a:ext cx="5664263" cy="20682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GT" dirty="0">
                <a:solidFill>
                  <a:schemeClr val="bg1"/>
                </a:solidFill>
              </a:rPr>
              <a:t>¿QUÉ PASA CUANDO EN </a:t>
            </a:r>
            <a:r>
              <a:rPr lang="es-GT" dirty="0" smtClean="0">
                <a:solidFill>
                  <a:schemeClr val="bg1"/>
                </a:solidFill>
              </a:rPr>
              <a:t>NUESTRA LOCALIDAD </a:t>
            </a:r>
            <a:r>
              <a:rPr lang="es-GT" dirty="0">
                <a:solidFill>
                  <a:schemeClr val="bg1"/>
                </a:solidFill>
              </a:rPr>
              <a:t>NO EXISTE MANEJO </a:t>
            </a:r>
            <a:r>
              <a:rPr lang="es-GT" dirty="0" smtClean="0">
                <a:solidFill>
                  <a:schemeClr val="bg1"/>
                </a:solidFill>
              </a:rPr>
              <a:t>DE DESECHOS</a:t>
            </a:r>
            <a:r>
              <a:rPr lang="es-GT" dirty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18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209" y="1419875"/>
            <a:ext cx="8884692" cy="34933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onde la deposición de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residuos se realiza en vertederos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sin previa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separación y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recuperación: </a:t>
            </a:r>
          </a:p>
          <a:p>
            <a:pPr marL="0" indent="0">
              <a:buNone/>
            </a:pPr>
            <a:endParaRPr lang="es-GT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Calibri" pitchFamily="34" charset="0"/>
              <a:buChar char="₋"/>
            </a:pP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Muchas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veces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son lugares ubicados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en los bosques u otras áreas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naturales, los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materiales son arrastrados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hacia ríos y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mares. </a:t>
            </a:r>
            <a:endParaRPr lang="es-GT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s-GT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Calibri" pitchFamily="34" charset="0"/>
              <a:buChar char="₋"/>
            </a:pP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otros lugares,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los desechos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son incinerados a cielo abierto,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produciendo serios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impactos en el aire. 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5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242" y="359384"/>
            <a:ext cx="9648967" cy="937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2400" dirty="0">
                <a:solidFill>
                  <a:schemeClr val="bg1"/>
                </a:solidFill>
              </a:rPr>
              <a:t>Una alternativa más sencilla pero viable para reducir el impacto ambiental en lugares sin manejo adecuado de desechos y con recursos limitados: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2" descr="C:\Users\Alex Ortiz\Desktop\Presentaciones\Ilustraciones\Ilustraciones - Finales-0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12388" r="25481" b="12388"/>
          <a:stretch/>
        </p:blipFill>
        <p:spPr bwMode="auto">
          <a:xfrm>
            <a:off x="1250560" y="1102595"/>
            <a:ext cx="9858720" cy="563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2415651" y="2914347"/>
            <a:ext cx="7451680" cy="12072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Para un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manejo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adecuado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residuos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 se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necesita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 el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involucramiento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GB" sz="2000" b="1" i="1" spc="300" dirty="0" err="1">
                <a:solidFill>
                  <a:schemeClr val="accent3">
                    <a:lumMod val="50000"/>
                  </a:schemeClr>
                </a:solidFill>
              </a:rPr>
              <a:t>organizaciones</a:t>
            </a:r>
            <a:r>
              <a:rPr lang="en-GB" sz="2000" b="1" i="1" spc="3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b="1" i="1" spc="300" dirty="0" err="1">
                <a:solidFill>
                  <a:schemeClr val="accent3">
                    <a:lumMod val="50000"/>
                  </a:schemeClr>
                </a:solidFill>
              </a:rPr>
              <a:t>gubernamentales</a:t>
            </a:r>
            <a:r>
              <a:rPr lang="en-GB" sz="2000" b="1" i="1" spc="300" dirty="0">
                <a:solidFill>
                  <a:schemeClr val="accent3">
                    <a:lumMod val="50000"/>
                  </a:schemeClr>
                </a:solidFill>
              </a:rPr>
              <a:t> y no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gubernamentales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pero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también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 son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muy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importantes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las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acciones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b="1" i="1" spc="300" dirty="0" err="1" smtClean="0">
                <a:solidFill>
                  <a:schemeClr val="accent3">
                    <a:lumMod val="50000"/>
                  </a:schemeClr>
                </a:solidFill>
              </a:rPr>
              <a:t>individuales</a:t>
            </a:r>
            <a:r>
              <a:rPr lang="en-GB" sz="2000" b="1" i="1" spc="3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n-GB" sz="2000" b="1" i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7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2992948" y="2996234"/>
            <a:ext cx="6338621" cy="13255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SESIÓN 4</a:t>
            </a:r>
          </a:p>
          <a:p>
            <a:pPr algn="ctr"/>
            <a:endParaRPr lang="en-GB" sz="4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INTRODUCCIÓN A LA ECONOMÍA CIRCULAR</a:t>
            </a:r>
            <a:endParaRPr lang="en-GB" sz="20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DA4F297F-FC87-4764-B500-8146954437E8}"/>
                  </a:ext>
                </a:extLst>
              </p14:cNvPr>
              <p14:cNvContentPartPr/>
              <p14:nvPr/>
            </p14:nvContentPartPr>
            <p14:xfrm>
              <a:off x="2211927" y="-405305"/>
              <a:ext cx="21960" cy="2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4F297F-FC87-4764-B500-814695443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27" y="-414305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="" xmlns:a16="http://schemas.microsoft.com/office/drawing/2014/main" id="{6B017F10-A15F-4718-8581-2145625ED06A}"/>
                  </a:ext>
                </a:extLst>
              </p14:cNvPr>
              <p14:cNvContentPartPr/>
              <p14:nvPr/>
            </p14:nvContentPartPr>
            <p14:xfrm>
              <a:off x="9833127" y="3695455"/>
              <a:ext cx="30600" cy="3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017F10-A15F-4718-8581-2145625ED0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87" y="3686815"/>
                <a:ext cx="48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="" xmlns:a16="http://schemas.microsoft.com/office/drawing/2014/main" id="{1724ED91-8B30-462A-9155-D0BFD5089970}"/>
                  </a:ext>
                </a:extLst>
              </p14:cNvPr>
              <p14:cNvContentPartPr/>
              <p14:nvPr/>
            </p14:nvContentPartPr>
            <p14:xfrm>
              <a:off x="8345967" y="3197575"/>
              <a:ext cx="1764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724ED91-8B30-462A-9155-D0BFD50899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7327" y="3188935"/>
                <a:ext cx="3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="" xmlns:a16="http://schemas.microsoft.com/office/drawing/2014/main" id="{39EB9D44-C2A9-4B33-868C-4CD4E93ED45A}"/>
                  </a:ext>
                </a:extLst>
              </p14:cNvPr>
              <p14:cNvContentPartPr/>
              <p14:nvPr/>
            </p14:nvContentPartPr>
            <p14:xfrm>
              <a:off x="10013847" y="2961415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9EB9D44-C2A9-4B33-868C-4CD4E93ED4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4847" y="2952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6443089" y="2617995"/>
            <a:ext cx="4064875" cy="15513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spc="300" dirty="0">
                <a:solidFill>
                  <a:schemeClr val="accent3">
                    <a:lumMod val="50000"/>
                  </a:schemeClr>
                </a:solidFill>
              </a:rPr>
              <a:t>¿A </a:t>
            </a:r>
            <a:r>
              <a:rPr lang="en-GB" sz="2200" spc="300" dirty="0" err="1">
                <a:solidFill>
                  <a:schemeClr val="accent3">
                    <a:lumMod val="50000"/>
                  </a:schemeClr>
                </a:solidFill>
              </a:rPr>
              <a:t>dónde</a:t>
            </a:r>
            <a:r>
              <a:rPr lang="en-GB" sz="2200" spc="3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200" spc="300" dirty="0" err="1">
                <a:solidFill>
                  <a:schemeClr val="accent3">
                    <a:lumMod val="50000"/>
                  </a:schemeClr>
                </a:solidFill>
              </a:rPr>
              <a:t>va</a:t>
            </a:r>
            <a:r>
              <a:rPr lang="en-GB" sz="2200" spc="300" dirty="0">
                <a:solidFill>
                  <a:schemeClr val="accent3">
                    <a:lumMod val="50000"/>
                  </a:schemeClr>
                </a:solidFill>
              </a:rPr>
              <a:t> lo </a:t>
            </a:r>
            <a:r>
              <a:rPr lang="en-GB" sz="2200" spc="300" dirty="0" err="1">
                <a:solidFill>
                  <a:schemeClr val="accent3">
                    <a:lumMod val="50000"/>
                  </a:schemeClr>
                </a:solidFill>
              </a:rPr>
              <a:t>que</a:t>
            </a:r>
            <a:r>
              <a:rPr lang="en-GB" sz="2200" spc="3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200" spc="300" dirty="0" err="1">
                <a:solidFill>
                  <a:schemeClr val="accent3">
                    <a:lumMod val="50000"/>
                  </a:schemeClr>
                </a:solidFill>
              </a:rPr>
              <a:t>desechamos</a:t>
            </a:r>
            <a:r>
              <a:rPr lang="en-GB" sz="2200" spc="3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200" spc="300" dirty="0" err="1">
                <a:solidFill>
                  <a:schemeClr val="accent3">
                    <a:lumMod val="50000"/>
                  </a:schemeClr>
                </a:solidFill>
              </a:rPr>
              <a:t>cuando</a:t>
            </a:r>
            <a:r>
              <a:rPr lang="en-GB" sz="2200" spc="3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200" spc="300" dirty="0" err="1">
                <a:solidFill>
                  <a:schemeClr val="accent3">
                    <a:lumMod val="50000"/>
                  </a:schemeClr>
                </a:solidFill>
              </a:rPr>
              <a:t>desaparece</a:t>
            </a:r>
            <a:r>
              <a:rPr lang="en-GB" sz="2200" spc="3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GB" sz="2200" spc="300" dirty="0" err="1">
                <a:solidFill>
                  <a:schemeClr val="accent3">
                    <a:lumMod val="50000"/>
                  </a:schemeClr>
                </a:solidFill>
              </a:rPr>
              <a:t>nuestra</a:t>
            </a:r>
            <a:r>
              <a:rPr lang="en-GB" sz="2200" spc="300" dirty="0">
                <a:solidFill>
                  <a:schemeClr val="accent3">
                    <a:lumMod val="50000"/>
                  </a:schemeClr>
                </a:solidFill>
              </a:rPr>
              <a:t> vista?</a:t>
            </a:r>
          </a:p>
        </p:txBody>
      </p:sp>
      <p:sp>
        <p:nvSpPr>
          <p:cNvPr id="7" name="AutoShape 2" descr="boy holding cardboard 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2" descr="black plastic ba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0" name="AutoShape 5" descr="trash lot close-up photograph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t="10791" r="8176"/>
          <a:stretch/>
        </p:blipFill>
        <p:spPr bwMode="auto">
          <a:xfrm>
            <a:off x="2072782" y="1628442"/>
            <a:ext cx="4370308" cy="353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1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602" y="1542698"/>
            <a:ext cx="7540729" cy="2806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Dos puntos importantes para considerar: </a:t>
            </a:r>
          </a:p>
          <a:p>
            <a:pPr marL="0" indent="0">
              <a:buNone/>
            </a:pPr>
            <a:endParaRPr lang="es-GT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Actualmente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existe mucha basura en el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mundo y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se seguirá produciendo por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satisfacer las 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necesidades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humanas. </a:t>
            </a:r>
          </a:p>
          <a:p>
            <a:pPr marL="342900" indent="-342900">
              <a:buAutoNum type="arabicPeriod"/>
            </a:pPr>
            <a:endParaRPr lang="es-GT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¿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Y si esa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supuesta “</a:t>
            </a:r>
            <a:r>
              <a:rPr lang="es-GT" sz="2400" dirty="0">
                <a:solidFill>
                  <a:schemeClr val="accent3">
                    <a:lumMod val="50000"/>
                  </a:schemeClr>
                </a:solidFill>
              </a:rPr>
              <a:t>basura” en realidad es un recurso que 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estamos desperdiciando?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68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CEE7E4D5-51E1-457A-91D5-269D51993D93}"/>
                  </a:ext>
                </a:extLst>
              </p14:cNvPr>
              <p14:cNvContentPartPr/>
              <p14:nvPr/>
            </p14:nvContentPartPr>
            <p14:xfrm>
              <a:off x="8102357" y="4050249"/>
              <a:ext cx="5040" cy="122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CEE7E4D5-51E1-457A-91D5-269D51993D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717" y="4041249"/>
                <a:ext cx="22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="" xmlns:a16="http://schemas.microsoft.com/office/drawing/2014/main" id="{C4534A80-7300-4FD4-9FCE-2E1C39883CE3}"/>
                  </a:ext>
                </a:extLst>
              </p14:cNvPr>
              <p14:cNvContentPartPr/>
              <p14:nvPr/>
            </p14:nvContentPartPr>
            <p14:xfrm>
              <a:off x="5128037" y="2970249"/>
              <a:ext cx="3960" cy="684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C4534A80-7300-4FD4-9FCE-2E1C39883C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9397" y="2961249"/>
                <a:ext cx="21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="" xmlns:a16="http://schemas.microsoft.com/office/drawing/2014/main" id="{DBEB6986-24F1-4851-ACD9-A742084FB19E}"/>
                  </a:ext>
                </a:extLst>
              </p14:cNvPr>
              <p14:cNvContentPartPr/>
              <p14:nvPr/>
            </p14:nvContentPartPr>
            <p14:xfrm>
              <a:off x="5614037" y="2642289"/>
              <a:ext cx="2880" cy="36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BEB6986-24F1-4851-ACD9-A742084FB1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5037" y="2633289"/>
                <a:ext cx="20520" cy="21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32DB861-7E02-4EA4-8E16-ADC01B4B19D9}"/>
              </a:ext>
            </a:extLst>
          </p:cNvPr>
          <p:cNvSpPr txBox="1">
            <a:spLocks/>
          </p:cNvSpPr>
          <p:nvPr/>
        </p:nvSpPr>
        <p:spPr>
          <a:xfrm>
            <a:off x="2059219" y="1265745"/>
            <a:ext cx="5064912" cy="3007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spc="3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en-GB" sz="2800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¿</a:t>
            </a:r>
            <a:r>
              <a:rPr lang="en-GB" sz="2800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Cómo</a:t>
            </a:r>
            <a:r>
              <a:rPr lang="en-GB" sz="2800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se </a:t>
            </a:r>
            <a:r>
              <a:rPr lang="en-GB" sz="2800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manejan</a:t>
            </a:r>
            <a:r>
              <a:rPr lang="en-GB" sz="2800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los </a:t>
            </a:r>
            <a:r>
              <a:rPr lang="en-GB" sz="2800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residuos</a:t>
            </a:r>
            <a:r>
              <a:rPr lang="en-GB" sz="2800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en </a:t>
            </a:r>
            <a:r>
              <a:rPr lang="en-GB" sz="2800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su</a:t>
            </a:r>
            <a:r>
              <a:rPr lang="en-GB" sz="2800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800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localidad</a:t>
            </a:r>
            <a:r>
              <a:rPr lang="en-GB" sz="2800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? </a:t>
            </a:r>
          </a:p>
          <a:p>
            <a:endParaRPr lang="en-GB" sz="2800" spc="3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endParaRPr lang="en-GB" sz="2800" spc="3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514350" indent="-514350">
              <a:buAutoNum type="arabicPeriod"/>
            </a:pPr>
            <a:r>
              <a:rPr lang="en-GB" sz="2800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 </a:t>
            </a:r>
            <a:r>
              <a:rPr lang="en-GB" sz="2800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aprovechan</a:t>
            </a:r>
            <a:endParaRPr lang="en-GB" sz="2800" spc="3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514350" indent="-514350">
              <a:buAutoNum type="arabicPeriod"/>
            </a:pPr>
            <a:endParaRPr lang="en-GB" sz="2800" spc="3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514350" indent="-514350">
              <a:buAutoNum type="arabicPeriod"/>
            </a:pPr>
            <a:r>
              <a:rPr lang="en-GB" sz="2800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 </a:t>
            </a:r>
            <a:r>
              <a:rPr lang="en-GB" sz="2800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convierten</a:t>
            </a:r>
            <a:r>
              <a:rPr lang="en-GB" sz="2800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en </a:t>
            </a:r>
            <a:r>
              <a:rPr lang="en-GB" sz="2800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basura</a:t>
            </a:r>
            <a:endParaRPr lang="en-GB" sz="2800" spc="3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endParaRPr lang="en-GB" sz="2800" spc="3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11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2992948" y="2955290"/>
            <a:ext cx="633862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spc="300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</a:rPr>
              <a:t>CONOMÍA </a:t>
            </a:r>
            <a:r>
              <a:rPr lang="en-GB" sz="3200" b="1" spc="300" dirty="0" smtClean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</a:rPr>
              <a:t>INEAL </a:t>
            </a:r>
          </a:p>
          <a:p>
            <a:pPr algn="ctr"/>
            <a:endParaRPr lang="en-GB" sz="1600" b="1" spc="3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en-GB" sz="2800" b="1" spc="300" dirty="0" err="1" smtClean="0">
                <a:solidFill>
                  <a:schemeClr val="accent3">
                    <a:lumMod val="50000"/>
                  </a:schemeClr>
                </a:solidFill>
              </a:rPr>
              <a:t>qué</a:t>
            </a:r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b="1" spc="300" dirty="0" err="1" smtClean="0">
                <a:solidFill>
                  <a:schemeClr val="accent3">
                    <a:lumMod val="50000"/>
                  </a:schemeClr>
                </a:solidFill>
              </a:rPr>
              <a:t>consiste</a:t>
            </a:r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</a:rPr>
              <a:t> y </a:t>
            </a:r>
            <a:r>
              <a:rPr lang="en-GB" sz="2800" b="1" spc="300" dirty="0" err="1" smtClean="0">
                <a:solidFill>
                  <a:schemeClr val="accent3">
                    <a:lumMod val="50000"/>
                  </a:schemeClr>
                </a:solidFill>
              </a:rPr>
              <a:t>cómo</a:t>
            </a:r>
            <a:r>
              <a:rPr lang="en-GB" sz="2800" b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b="1" spc="300" dirty="0" err="1" smtClean="0">
                <a:solidFill>
                  <a:schemeClr val="accent3">
                    <a:lumMod val="50000"/>
                  </a:schemeClr>
                </a:solidFill>
              </a:rPr>
              <a:t>funciona</a:t>
            </a:r>
            <a:endParaRPr lang="en-GB" sz="28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20" y="546406"/>
            <a:ext cx="7656395" cy="13369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200" dirty="0" err="1">
                <a:solidFill>
                  <a:schemeClr val="accent3">
                    <a:lumMod val="50000"/>
                  </a:schemeClr>
                </a:solidFill>
              </a:rPr>
              <a:t>Actualemente</a:t>
            </a:r>
            <a:r>
              <a:rPr lang="en-GB" sz="2200" dirty="0">
                <a:solidFill>
                  <a:schemeClr val="accent3">
                    <a:lumMod val="50000"/>
                  </a:schemeClr>
                </a:solidFill>
              </a:rPr>
              <a:t> la </a:t>
            </a:r>
            <a:r>
              <a:rPr lang="en-GB" sz="2200" dirty="0" err="1">
                <a:solidFill>
                  <a:schemeClr val="accent3">
                    <a:lumMod val="50000"/>
                  </a:schemeClr>
                </a:solidFill>
              </a:rPr>
              <a:t>basura</a:t>
            </a:r>
            <a:r>
              <a:rPr lang="en-GB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accent3">
                    <a:lumMod val="50000"/>
                  </a:schemeClr>
                </a:solidFill>
              </a:rPr>
              <a:t>que</a:t>
            </a:r>
            <a:r>
              <a:rPr lang="en-GB" sz="2200" dirty="0">
                <a:solidFill>
                  <a:schemeClr val="accent3">
                    <a:lumMod val="50000"/>
                  </a:schemeClr>
                </a:solidFill>
              </a:rPr>
              <a:t> se genera </a:t>
            </a:r>
            <a:r>
              <a:rPr lang="en-GB" sz="2200" dirty="0" err="1">
                <a:solidFill>
                  <a:schemeClr val="accent3">
                    <a:lumMod val="50000"/>
                  </a:schemeClr>
                </a:solidFill>
              </a:rPr>
              <a:t>es</a:t>
            </a:r>
            <a:r>
              <a:rPr lang="en-GB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accent3">
                    <a:lumMod val="50000"/>
                  </a:schemeClr>
                </a:solidFill>
              </a:rPr>
              <a:t>producto</a:t>
            </a:r>
            <a:r>
              <a:rPr lang="en-GB" sz="2200" dirty="0">
                <a:solidFill>
                  <a:schemeClr val="accent3">
                    <a:lumMod val="50000"/>
                  </a:schemeClr>
                </a:solidFill>
              </a:rPr>
              <a:t> del </a:t>
            </a:r>
            <a:r>
              <a:rPr lang="en-GB" sz="2200" dirty="0" err="1" smtClean="0">
                <a:solidFill>
                  <a:schemeClr val="accent3">
                    <a:lumMod val="50000"/>
                  </a:schemeClr>
                </a:solidFill>
              </a:rPr>
              <a:t>modelo</a:t>
            </a:r>
            <a:r>
              <a:rPr lang="en-GB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200" dirty="0">
                <a:solidFill>
                  <a:schemeClr val="accent3">
                    <a:lumMod val="50000"/>
                  </a:schemeClr>
                </a:solidFill>
              </a:rPr>
              <a:t>de </a:t>
            </a:r>
            <a:r>
              <a:rPr lang="en-GB" sz="2200" dirty="0" err="1">
                <a:solidFill>
                  <a:schemeClr val="accent3">
                    <a:lumMod val="50000"/>
                  </a:schemeClr>
                </a:solidFill>
              </a:rPr>
              <a:t>producción</a:t>
            </a:r>
            <a:r>
              <a:rPr lang="en-GB" sz="2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GB" sz="2200" dirty="0" err="1">
                <a:solidFill>
                  <a:schemeClr val="accent3">
                    <a:lumMod val="50000"/>
                  </a:schemeClr>
                </a:solidFill>
              </a:rPr>
              <a:t>siendo</a:t>
            </a:r>
            <a:r>
              <a:rPr lang="en-GB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200" dirty="0" err="1" smtClean="0">
                <a:solidFill>
                  <a:schemeClr val="accent3">
                    <a:lumMod val="50000"/>
                  </a:schemeClr>
                </a:solidFill>
              </a:rPr>
              <a:t>este</a:t>
            </a:r>
            <a:r>
              <a:rPr lang="en-GB" sz="2200" dirty="0" smtClean="0">
                <a:solidFill>
                  <a:schemeClr val="accent3">
                    <a:lumMod val="50000"/>
                  </a:schemeClr>
                </a:solidFill>
              </a:rPr>
              <a:t> el de la </a:t>
            </a:r>
            <a:r>
              <a:rPr lang="en-GB" sz="2200" dirty="0" err="1" smtClean="0">
                <a:solidFill>
                  <a:schemeClr val="accent3">
                    <a:lumMod val="50000"/>
                  </a:schemeClr>
                </a:solidFill>
              </a:rPr>
              <a:t>economía</a:t>
            </a:r>
            <a:r>
              <a:rPr lang="en-GB" sz="2200" dirty="0" smtClean="0">
                <a:solidFill>
                  <a:schemeClr val="accent3">
                    <a:lumMod val="50000"/>
                  </a:schemeClr>
                </a:solidFill>
              </a:rPr>
              <a:t> lineal. </a:t>
            </a:r>
            <a:endParaRPr lang="en-GB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C:\Users\Alex Ortiz\Desktop\Presentaciones\Ilustraciones\Ilustraciones - Finales-0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t="16594" r="18870" b="51765"/>
          <a:stretch/>
        </p:blipFill>
        <p:spPr bwMode="auto">
          <a:xfrm>
            <a:off x="1333786" y="1508183"/>
            <a:ext cx="9461595" cy="441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="" xmlns:a16="http://schemas.microsoft.com/office/drawing/2014/main" id="{DA4F297F-FC87-4764-B500-8146954437E8}"/>
                  </a:ext>
                </a:extLst>
              </p14:cNvPr>
              <p14:cNvContentPartPr/>
              <p14:nvPr/>
            </p14:nvContentPartPr>
            <p14:xfrm>
              <a:off x="2211927" y="-405305"/>
              <a:ext cx="21960" cy="2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4F297F-FC87-4764-B500-814695443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27" y="-414305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="" xmlns:a16="http://schemas.microsoft.com/office/drawing/2014/main" id="{6B017F10-A15F-4718-8581-2145625ED06A}"/>
                  </a:ext>
                </a:extLst>
              </p14:cNvPr>
              <p14:cNvContentPartPr/>
              <p14:nvPr/>
            </p14:nvContentPartPr>
            <p14:xfrm>
              <a:off x="9833127" y="3695455"/>
              <a:ext cx="30600" cy="3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017F10-A15F-4718-8581-2145625ED0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87" y="3686815"/>
                <a:ext cx="48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="" xmlns:a16="http://schemas.microsoft.com/office/drawing/2014/main" id="{1724ED91-8B30-462A-9155-D0BFD5089970}"/>
                  </a:ext>
                </a:extLst>
              </p14:cNvPr>
              <p14:cNvContentPartPr/>
              <p14:nvPr/>
            </p14:nvContentPartPr>
            <p14:xfrm>
              <a:off x="8345967" y="3197575"/>
              <a:ext cx="1764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724ED91-8B30-462A-9155-D0BFD50899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7327" y="3188935"/>
                <a:ext cx="3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="" xmlns:a16="http://schemas.microsoft.com/office/drawing/2014/main" id="{39EB9D44-C2A9-4B33-868C-4CD4E93ED45A}"/>
                  </a:ext>
                </a:extLst>
              </p14:cNvPr>
              <p14:cNvContentPartPr/>
              <p14:nvPr/>
            </p14:nvContentPartPr>
            <p14:xfrm>
              <a:off x="10013847" y="2961415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9EB9D44-C2A9-4B33-868C-4CD4E93ED4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4847" y="2952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6421114" y="2553209"/>
            <a:ext cx="3593093" cy="17856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En </a:t>
            </a:r>
            <a:r>
              <a:rPr lang="en-GB" sz="2400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G</a:t>
            </a: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uatemala y </a:t>
            </a:r>
            <a:r>
              <a:rPr lang="en-GB" sz="24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muchos</a:t>
            </a: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otros</a:t>
            </a: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países</a:t>
            </a: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de </a:t>
            </a:r>
            <a:r>
              <a:rPr lang="en-GB" sz="24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Amérca</a:t>
            </a: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Latina, </a:t>
            </a:r>
            <a:r>
              <a:rPr lang="en-GB" sz="24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predomina</a:t>
            </a: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el </a:t>
            </a:r>
            <a:r>
              <a:rPr lang="en-GB" sz="24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modelo</a:t>
            </a: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de </a:t>
            </a:r>
            <a:r>
              <a:rPr lang="en-GB" sz="24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producción</a:t>
            </a: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de la </a:t>
            </a:r>
            <a:r>
              <a:rPr lang="en-GB" sz="24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Economía</a:t>
            </a: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Lineal.</a:t>
            </a:r>
            <a:endParaRPr lang="en-GB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2" descr="boy holding cardboard 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4" t="4075" r="657" b="5656"/>
          <a:stretch/>
        </p:blipFill>
        <p:spPr bwMode="auto">
          <a:xfrm>
            <a:off x="2022355" y="1471086"/>
            <a:ext cx="4066176" cy="381337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031" y="2529382"/>
            <a:ext cx="4861148" cy="20682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pc="300" dirty="0" smtClean="0">
                <a:solidFill>
                  <a:schemeClr val="bg1"/>
                </a:solidFill>
              </a:rPr>
              <a:t>¿</a:t>
            </a:r>
            <a:r>
              <a:rPr lang="en-GB" spc="300" dirty="0" err="1" smtClean="0">
                <a:solidFill>
                  <a:schemeClr val="bg1"/>
                </a:solidFill>
              </a:rPr>
              <a:t>Cómo</a:t>
            </a:r>
            <a:r>
              <a:rPr lang="en-GB" spc="300" dirty="0" smtClean="0">
                <a:solidFill>
                  <a:schemeClr val="bg1"/>
                </a:solidFill>
              </a:rPr>
              <a:t> </a:t>
            </a:r>
            <a:r>
              <a:rPr lang="en-GB" spc="300" dirty="0" err="1" smtClean="0">
                <a:solidFill>
                  <a:schemeClr val="bg1"/>
                </a:solidFill>
              </a:rPr>
              <a:t>debería</a:t>
            </a:r>
            <a:r>
              <a:rPr lang="en-GB" spc="300" dirty="0" smtClean="0">
                <a:solidFill>
                  <a:schemeClr val="bg1"/>
                </a:solidFill>
              </a:rPr>
              <a:t> </a:t>
            </a:r>
            <a:r>
              <a:rPr lang="en-GB" spc="300" dirty="0" err="1" smtClean="0">
                <a:solidFill>
                  <a:schemeClr val="bg1"/>
                </a:solidFill>
              </a:rPr>
              <a:t>ser</a:t>
            </a:r>
            <a:r>
              <a:rPr lang="en-GB" spc="300" dirty="0" smtClean="0">
                <a:solidFill>
                  <a:schemeClr val="bg1"/>
                </a:solidFill>
              </a:rPr>
              <a:t> el </a:t>
            </a:r>
            <a:r>
              <a:rPr lang="en-GB" spc="300" dirty="0" err="1" smtClean="0">
                <a:solidFill>
                  <a:schemeClr val="bg1"/>
                </a:solidFill>
              </a:rPr>
              <a:t>manejo</a:t>
            </a:r>
            <a:r>
              <a:rPr lang="en-GB" spc="300" dirty="0" smtClean="0">
                <a:solidFill>
                  <a:schemeClr val="bg1"/>
                </a:solidFill>
              </a:rPr>
              <a:t> de </a:t>
            </a:r>
            <a:r>
              <a:rPr lang="en-GB" spc="300" dirty="0" err="1" smtClean="0">
                <a:solidFill>
                  <a:schemeClr val="bg1"/>
                </a:solidFill>
              </a:rPr>
              <a:t>residuos</a:t>
            </a:r>
            <a:r>
              <a:rPr lang="en-GB" spc="300" dirty="0" smtClean="0">
                <a:solidFill>
                  <a:schemeClr val="bg1"/>
                </a:solidFill>
              </a:rPr>
              <a:t> </a:t>
            </a:r>
            <a:r>
              <a:rPr lang="en-GB" spc="300" dirty="0" err="1" smtClean="0">
                <a:solidFill>
                  <a:schemeClr val="bg1"/>
                </a:solidFill>
              </a:rPr>
              <a:t>que</a:t>
            </a:r>
            <a:r>
              <a:rPr lang="en-GB" spc="300" dirty="0" smtClean="0">
                <a:solidFill>
                  <a:schemeClr val="bg1"/>
                </a:solidFill>
              </a:rPr>
              <a:t> </a:t>
            </a:r>
            <a:r>
              <a:rPr lang="en-GB" spc="300" dirty="0" err="1" smtClean="0">
                <a:solidFill>
                  <a:schemeClr val="bg1"/>
                </a:solidFill>
              </a:rPr>
              <a:t>generamos</a:t>
            </a:r>
            <a:r>
              <a:rPr lang="en-GB" spc="300" dirty="0" smtClean="0">
                <a:solidFill>
                  <a:schemeClr val="bg1"/>
                </a:solidFill>
              </a:rPr>
              <a:t>?</a:t>
            </a:r>
            <a:endParaRPr lang="en-GB" spc="3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="" xmlns:a16="http://schemas.microsoft.com/office/drawing/2014/main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5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4E09C2471C734D89815E3AA915F8E9" ma:contentTypeVersion="12" ma:contentTypeDescription="Create a new document." ma:contentTypeScope="" ma:versionID="b292e3f99418859cfbb24bde07fc2555">
  <xsd:schema xmlns:xsd="http://www.w3.org/2001/XMLSchema" xmlns:xs="http://www.w3.org/2001/XMLSchema" xmlns:p="http://schemas.microsoft.com/office/2006/metadata/properties" xmlns:ns2="7f36d124-fa24-43ad-b0e6-e38c4c23783e" xmlns:ns3="77717d4c-569b-4fe4-adbd-f29601aa9ae9" targetNamespace="http://schemas.microsoft.com/office/2006/metadata/properties" ma:root="true" ma:fieldsID="fbaf98133b1aad0c20b20411b7130678" ns2:_="" ns3:_="">
    <xsd:import namespace="7f36d124-fa24-43ad-b0e6-e38c4c23783e"/>
    <xsd:import namespace="77717d4c-569b-4fe4-adbd-f29601aa9a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6d124-fa24-43ad-b0e6-e38c4c2378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17d4c-569b-4fe4-adbd-f29601aa9a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E20D68-9B87-4FC1-B291-8614827A2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6d124-fa24-43ad-b0e6-e38c4c23783e"/>
    <ds:schemaRef ds:uri="77717d4c-569b-4fe4-adbd-f29601aa9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9F7D8C-876B-4CAF-86A2-1B1B802A938D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7f36d124-fa24-43ad-b0e6-e38c4c23783e"/>
    <ds:schemaRef ds:uri="http://schemas.microsoft.com/office/infopath/2007/PartnerControls"/>
    <ds:schemaRef ds:uri="77717d4c-569b-4fe4-adbd-f29601aa9ae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E683F52-D3FC-4988-A6E7-C7D4ADB23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444</Words>
  <Application>Microsoft Office PowerPoint</Application>
  <PresentationFormat>Personalizado</PresentationFormat>
  <Paragraphs>52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Valladares</dc:creator>
  <cp:lastModifiedBy>Alex Ortiz</cp:lastModifiedBy>
  <cp:revision>80</cp:revision>
  <dcterms:created xsi:type="dcterms:W3CDTF">2019-09-02T18:15:52Z</dcterms:created>
  <dcterms:modified xsi:type="dcterms:W3CDTF">2020-11-17T01:50:13Z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0x010100094E09C2471C734D89815E3AA915F8E9</vt:lpwstr>
  </property>
</Properties>
</file>