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  <p:sldId id="263" r:id="rId6"/>
    <p:sldId id="265" r:id="rId7"/>
    <p:sldId id="262" r:id="rId8"/>
    <p:sldId id="276" r:id="rId9"/>
    <p:sldId id="264" r:id="rId10"/>
    <p:sldId id="259" r:id="rId11"/>
    <p:sldId id="277" r:id="rId12"/>
    <p:sldId id="270" r:id="rId13"/>
    <p:sldId id="269" r:id="rId14"/>
    <p:sldId id="267" r:id="rId15"/>
    <p:sldId id="271" r:id="rId16"/>
    <p:sldId id="272" r:id="rId17"/>
    <p:sldId id="260" r:id="rId18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customXml" Target="../ink/ink1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customXml" Target="../ink/ink2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hyperlink" Target="https://unsplash.com/@pixelatelier?utm_source=unsplash&amp;utm_medium=referral&amp;utm_content=creditCopyText" TargetMode="External"/><Relationship Id="rId3" Type="http://schemas.openxmlformats.org/officeDocument/2006/relationships/customXml" Target="../ink/ink22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23.xml"/><Relationship Id="rId10" Type="http://schemas.openxmlformats.org/officeDocument/2006/relationships/customXml" Target="../ink/ink25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Relationship Id="rId14" Type="http://schemas.openxmlformats.org/officeDocument/2006/relationships/hyperlink" Target="https://unsplash.com/s/photos/colibris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economic-house?utm_source=unsplash&amp;utm_medium=referral&amp;utm_content=creditCopyText" TargetMode="External"/><Relationship Id="rId3" Type="http://schemas.openxmlformats.org/officeDocument/2006/relationships/customXml" Target="../ink/ink2.xml"/><Relationship Id="rId7" Type="http://schemas.openxmlformats.org/officeDocument/2006/relationships/hyperlink" Target="https://unsplash.com/@serjosoza?utm_source=unsplash&amp;utm_medium=referral&amp;utm_content=creditCopyTex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hyperlink" Target="https://unsplash.com/@quinoal?utm_source=unsplash&amp;utm_medium=referral&amp;utm_content=creditCopyText" TargetMode="External"/><Relationship Id="rId3" Type="http://schemas.openxmlformats.org/officeDocument/2006/relationships/customXml" Target="../ink/ink7.xml"/><Relationship Id="rId7" Type="http://schemas.openxmlformats.org/officeDocument/2006/relationships/image" Target="../media/image9.png"/><Relationship Id="rId12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8.xml"/><Relationship Id="rId10" Type="http://schemas.openxmlformats.org/officeDocument/2006/relationships/customXml" Target="../ink/ink10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Relationship Id="rId14" Type="http://schemas.openxmlformats.org/officeDocument/2006/relationships/hyperlink" Target="https://unsplash.com/s/photos/trabajo-forzoso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saadobe.org/wp/?lang=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44" y="-137148"/>
            <a:ext cx="9987711" cy="1325563"/>
          </a:xfrm>
        </p:spPr>
        <p:txBody>
          <a:bodyPr>
            <a:noAutofit/>
          </a:bodyPr>
          <a:lstStyle/>
          <a:p>
            <a:pPr algn="ctr"/>
            <a:r>
              <a:rPr lang="es-CR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¿Cuáles son los conceptos adecuados para un modelo integral de sostenibilidad?</a:t>
            </a:r>
            <a:endParaRPr lang="en-GB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DE66566D-EFDE-48D6-A155-331EB8199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54" y="358996"/>
            <a:ext cx="7140926" cy="71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70" y="2562500"/>
            <a:ext cx="9710519" cy="1325563"/>
          </a:xfrm>
        </p:spPr>
        <p:txBody>
          <a:bodyPr>
            <a:noAutofit/>
          </a:bodyPr>
          <a:lstStyle/>
          <a:p>
            <a:r>
              <a:rPr lang="es-CR" sz="36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UNA ECONOMIA AL SERVICIO DE LAS PERSONAS Y EN CUIDADO DE LA CREACION, COMO MEDIO Y NO FIN</a:t>
            </a:r>
            <a:endParaRPr lang="en-GB" sz="14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48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44" y="499318"/>
            <a:ext cx="9987711" cy="494956"/>
          </a:xfrm>
        </p:spPr>
        <p:txBody>
          <a:bodyPr>
            <a:noAutofit/>
          </a:bodyPr>
          <a:lstStyle/>
          <a:p>
            <a:pPr algn="ctr"/>
            <a:r>
              <a:rPr lang="es-CR" sz="24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ENTONCES, ¿QUÉ ASPECTOS DEBERÍA CONSIDERAR UN MODELO SOSTENIBLE O INTEGRAL?</a:t>
            </a:r>
            <a:endParaRPr lang="en-GB" sz="105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A8E715F4-7237-468E-A785-7BDA17370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5" y="-241853"/>
            <a:ext cx="8322366" cy="83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28" y="874780"/>
            <a:ext cx="9226343" cy="2068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“La economía de lo suficiente privilegia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el estilo sencillo de vida y da lugar al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descanso porque coloca la relación con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Dios, con el prójimo y con la creación por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encima de los intereses materiales. Es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una economía que, en palabras de E. F.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Schumacher, toma en cuenta que ‘la gente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importa’ [1974]; una economía que insiste en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la satisfacción de las necesidades básicas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de todos los miembros de la sociedad, sin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excepción, y excluye la acumulación de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posesiones materiales en manos de una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minoría privilegiada.”</a:t>
            </a:r>
          </a:p>
          <a:p>
            <a:pPr marL="0" indent="0" algn="ctr">
              <a:buNone/>
            </a:pPr>
            <a:r>
              <a:rPr lang="es-C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(Padilla, 2002, p. 28-29).</a:t>
            </a:r>
            <a:endParaRPr lang="en-GB" sz="2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15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5796567" y="2553209"/>
            <a:ext cx="3872235" cy="1785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2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TODO ES CUESTIÓN DE IMAGINAR NUEVAS REALIDADES EN MEDIO DE LOS PROBLEMAS</a:t>
            </a:r>
            <a:endParaRPr lang="en-GB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 descr="Photo by Christian Holzinger on Unsplash">
            <a:extLst>
              <a:ext uri="{FF2B5EF4-FFF2-40B4-BE49-F238E27FC236}">
                <a16:creationId xmlns="" xmlns:a16="http://schemas.microsoft.com/office/drawing/2014/main" id="{9550DDF8-33D7-4701-813A-6BF9DA08D11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5" y="1803171"/>
            <a:ext cx="3214714" cy="3214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4EB9085-D486-4A2D-A111-EBD2C4133F6F}"/>
              </a:ext>
            </a:extLst>
          </p:cNvPr>
          <p:cNvSpPr/>
          <p:nvPr/>
        </p:nvSpPr>
        <p:spPr>
          <a:xfrm>
            <a:off x="2047969" y="4771664"/>
            <a:ext cx="40480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000" dirty="0">
                <a:solidFill>
                  <a:srgbClr val="767676"/>
                </a:solidFill>
                <a:latin typeface="-apple-system"/>
                <a:hlinkClick r:id="rId13"/>
              </a:rPr>
              <a:t>Christian </a:t>
            </a:r>
            <a:r>
              <a:rPr lang="en-US" sz="1000" dirty="0" err="1">
                <a:solidFill>
                  <a:srgbClr val="767676"/>
                </a:solidFill>
                <a:latin typeface="-apple-system"/>
                <a:hlinkClick r:id="rId13"/>
              </a:rPr>
              <a:t>Holzinger</a:t>
            </a:r>
            <a:r>
              <a:rPr lang="en-US" sz="10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000" dirty="0" err="1">
                <a:solidFill>
                  <a:srgbClr val="767676"/>
                </a:solidFill>
                <a:latin typeface="-apple-system"/>
                <a:hlinkClick r:id="rId14"/>
              </a:rPr>
              <a:t>Unsplash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278146" y="2833635"/>
            <a:ext cx="766150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5</a:t>
            </a:r>
          </a:p>
          <a:p>
            <a:pPr algn="ctr"/>
            <a:r>
              <a:rPr lang="es-GT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Sistema económico actual vs. Modelos económicos sostenibles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460" y="995428"/>
            <a:ext cx="4864925" cy="4867144"/>
          </a:xfrm>
        </p:spPr>
        <p:txBody>
          <a:bodyPr>
            <a:noAutofit/>
          </a:bodyPr>
          <a:lstStyle/>
          <a:p>
            <a:pPr algn="just"/>
            <a:r>
              <a:rPr lang="es-CR" sz="2400" dirty="0"/>
              <a:t>¿Sabía que las palabras economía y ecología tienen algo en común? Estas comparten la misma raíz (“eco” es la traducción de Oikos, que en griego significa casa).</a:t>
            </a:r>
          </a:p>
          <a:p>
            <a:pPr algn="just"/>
            <a:endParaRPr lang="es-CR" sz="2400" dirty="0"/>
          </a:p>
          <a:p>
            <a:pPr algn="just"/>
            <a:r>
              <a:rPr lang="es-CR" sz="2400" dirty="0"/>
              <a:t>La primera hace referencia a la vocación de gestionar y asignar los recursos de la casa, por lo que todas las personas de alguna manera somos economistas, y la segunda como recordaremos, estudia las relaciones de los seres vivos entre sí y con su entorno.</a:t>
            </a:r>
            <a:endParaRPr lang="es-GT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close up of a tree&#10;&#10;Description automatically generated">
            <a:extLst>
              <a:ext uri="{FF2B5EF4-FFF2-40B4-BE49-F238E27FC236}">
                <a16:creationId xmlns="" xmlns:a16="http://schemas.microsoft.com/office/drawing/2014/main" id="{F53E5C5B-9AA7-4128-89C8-D2034A86CE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5584"/>
          <a:stretch/>
        </p:blipFill>
        <p:spPr>
          <a:xfrm>
            <a:off x="1469615" y="1587978"/>
            <a:ext cx="4333100" cy="3682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C68597-35A9-4842-9B42-1049C0416DAA}"/>
              </a:ext>
            </a:extLst>
          </p:cNvPr>
          <p:cNvSpPr/>
          <p:nvPr/>
        </p:nvSpPr>
        <p:spPr>
          <a:xfrm>
            <a:off x="1469615" y="5270022"/>
            <a:ext cx="2348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dirty="0" err="1">
                <a:hlinkClick r:id="rId7"/>
              </a:rPr>
              <a:t>sergio</a:t>
            </a:r>
            <a:r>
              <a:rPr lang="en-US" sz="1200" dirty="0">
                <a:hlinkClick r:id="rId7"/>
              </a:rPr>
              <a:t> </a:t>
            </a:r>
            <a:r>
              <a:rPr lang="en-US" sz="1200" dirty="0" err="1">
                <a:hlinkClick r:id="rId7"/>
              </a:rPr>
              <a:t>souza</a:t>
            </a:r>
            <a:r>
              <a:rPr lang="en-US" sz="1200" dirty="0"/>
              <a:t> on </a:t>
            </a:r>
            <a:r>
              <a:rPr lang="en-US" sz="1200" dirty="0" err="1">
                <a:hlinkClick r:id="rId8"/>
              </a:rPr>
              <a:t>Unsplash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85897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2129767" y="2783797"/>
            <a:ext cx="5114183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 MODELO DE ECONOMÍA ACTUAL</a:t>
            </a: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247141" y="2553209"/>
            <a:ext cx="3872235" cy="1785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R" sz="2000" dirty="0"/>
              <a:t>“Actualmente en la mayoría de grupos sociales estas relaciones han perdido valores, ya que se basan únicamente en consumir, trabajar y obtener ganancias”.</a:t>
            </a:r>
            <a:endParaRPr lang="es-GT" sz="2000" dirty="0"/>
          </a:p>
        </p:txBody>
      </p:sp>
      <p:pic>
        <p:nvPicPr>
          <p:cNvPr id="7" name="Picture 6" descr="A picture containing outdoor, train, weapon, road&#10;&#10;Description automatically generated">
            <a:extLst>
              <a:ext uri="{FF2B5EF4-FFF2-40B4-BE49-F238E27FC236}">
                <a16:creationId xmlns="" xmlns:a16="http://schemas.microsoft.com/office/drawing/2014/main" id="{65A72687-3BDA-4A9E-963D-D7DCB22B6B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92" y="2081147"/>
            <a:ext cx="4042508" cy="26957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CA33A2-8312-490E-81D6-9E49F4C6D8D8}"/>
              </a:ext>
            </a:extLst>
          </p:cNvPr>
          <p:cNvSpPr/>
          <p:nvPr/>
        </p:nvSpPr>
        <p:spPr>
          <a:xfrm>
            <a:off x="1952690" y="4776853"/>
            <a:ext cx="2122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dirty="0" err="1">
                <a:hlinkClick r:id="rId13"/>
              </a:rPr>
              <a:t>Quino</a:t>
            </a:r>
            <a:r>
              <a:rPr lang="en-US" sz="1200" dirty="0">
                <a:hlinkClick r:id="rId13"/>
              </a:rPr>
              <a:t> Al</a:t>
            </a:r>
            <a:r>
              <a:rPr lang="en-US" sz="1200" dirty="0"/>
              <a:t> on </a:t>
            </a:r>
            <a:r>
              <a:rPr lang="en-US" sz="1200" dirty="0" err="1">
                <a:hlinkClick r:id="rId14"/>
              </a:rPr>
              <a:t>Unsplash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112780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15" y="-299422"/>
            <a:ext cx="9903769" cy="1325563"/>
          </a:xfrm>
        </p:spPr>
        <p:txBody>
          <a:bodyPr>
            <a:normAutofit fontScale="90000"/>
          </a:bodyPr>
          <a:lstStyle/>
          <a:p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¿</a:t>
            </a:r>
            <a:r>
              <a:rPr lang="en-GB" sz="4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Cómo</a:t>
            </a:r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está</a:t>
            </a:r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conformado</a:t>
            </a:r>
            <a:r>
              <a:rPr lang="en-GB" sz="48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el Sistema?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="" xmlns:a16="http://schemas.microsoft.com/office/drawing/2014/main" id="{9E4D75EC-A79E-41E9-B22A-4678A11C6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5" y="-584343"/>
            <a:ext cx="8678109" cy="86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981" y="1534686"/>
            <a:ext cx="7535030" cy="20682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La mayor parte de la humanidad actualmente vive en base a este sistema económico que se lleva a cabo sacrificando dos grandes elementos: Las personas y la naturaleza.</a:t>
            </a:r>
          </a:p>
          <a:p>
            <a:pPr marL="0" indent="0" algn="just">
              <a:buNone/>
            </a:pPr>
            <a:endParaRPr lang="es-CR" sz="24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s-C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Esta “lógica” en que domina el crecimiento económico se basa en la idea de que la tierra y las personas son solo medios para producción. </a:t>
            </a:r>
          </a:p>
          <a:p>
            <a:pPr marL="0" indent="0" algn="just">
              <a:buNone/>
            </a:pPr>
            <a:endParaRPr lang="es-CR" sz="24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0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4" y="2697978"/>
            <a:ext cx="9136917" cy="1325563"/>
          </a:xfrm>
        </p:spPr>
        <p:txBody>
          <a:bodyPr>
            <a:noAutofit/>
          </a:bodyPr>
          <a:lstStyle/>
          <a:p>
            <a:pPr algn="just"/>
            <a:r>
              <a:rPr lang="es-C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Ante esta oportunidad, podemos considerar un replanteo de lo que significa el desarrollo de un país, ya que tradicionalmente es una palabra que se ha relacionado a crecer económicamente.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03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05" y="1227392"/>
            <a:ext cx="8386887" cy="1325563"/>
          </a:xfrm>
        </p:spPr>
        <p:txBody>
          <a:bodyPr>
            <a:normAutofit fontScale="90000"/>
          </a:bodyPr>
          <a:lstStyle/>
          <a:p>
            <a:r>
              <a:rPr lang="es-CR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MODELOS DE VIDA SOSTENIBLE ¿HACIA DÓNDE APUNTAR?</a:t>
            </a:r>
            <a:endParaRPr lang="en-GB" sz="20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735" y="2662139"/>
            <a:ext cx="8781110" cy="20682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s-C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Un ejemplo que podemos usar es el de una comunidad cristiana intencional en Costa Rica llamada Casa Adobe, de aproximadamente 20 personas (5 familias) de diversas edades y profesiones, que viven compartiendo lo que tienen, espacio físico, trabajo de la tierra (no producen todo lo que consumen, pero lo intentan), tiempos de recreación, transporte comunitario, compras colectivas. (Ver: </a:t>
            </a:r>
            <a:r>
              <a:rPr lang="es-C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hlinkClick r:id="rId3"/>
              </a:rPr>
              <a:t>http://casaadobe.org/wp/?lang=es</a:t>
            </a:r>
            <a:r>
              <a:rPr lang="es-C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) </a:t>
            </a:r>
            <a:endParaRPr lang="en-GB" sz="24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767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7f36d124-fa24-43ad-b0e6-e38c4c23783e"/>
    <ds:schemaRef ds:uri="http://schemas.microsoft.com/office/infopath/2007/PartnerControls"/>
    <ds:schemaRef ds:uri="77717d4c-569b-4fe4-adbd-f29601aa9ae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867</TotalTime>
  <Words>488</Words>
  <Application>Microsoft Office PowerPoint</Application>
  <PresentationFormat>Personalizado</PresentationFormat>
  <Paragraphs>36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-apple-system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está conformado el Sistema?</vt:lpstr>
      <vt:lpstr>Presentación de PowerPoint</vt:lpstr>
      <vt:lpstr>Ante esta oportunidad, podemos considerar un replanteo de lo que significa el desarrollo de un país, ya que tradicionalmente es una palabra que se ha relacionado a crecer económicamente.</vt:lpstr>
      <vt:lpstr>MODELOS DE VIDA SOSTENIBLE ¿HACIA DÓNDE APUNTAR?</vt:lpstr>
      <vt:lpstr>¿Cuáles son los conceptos adecuados para un modelo integral de sostenibilidad?</vt:lpstr>
      <vt:lpstr>UNA ECONOMIA AL SERVICIO DE LAS PERSONAS Y EN CUIDADO DE LA CREACION, COMO MEDIO Y NO FIN</vt:lpstr>
      <vt:lpstr>ENTONCES, ¿QUÉ ASPECTOS DEBERÍA CONSIDERAR UN MODELO SOSTENIBLE O INTEGRAL?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61</cp:revision>
  <dcterms:created xsi:type="dcterms:W3CDTF">2019-09-02T18:15:52Z</dcterms:created>
  <dcterms:modified xsi:type="dcterms:W3CDTF">2020-11-27T21:32:28Z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